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1942" r:id="rId2"/>
    <p:sldId id="321" r:id="rId3"/>
    <p:sldId id="265" r:id="rId4"/>
    <p:sldId id="268" r:id="rId5"/>
    <p:sldId id="269" r:id="rId6"/>
    <p:sldId id="292" r:id="rId7"/>
    <p:sldId id="2479" r:id="rId8"/>
    <p:sldId id="2287" r:id="rId9"/>
    <p:sldId id="282" r:id="rId10"/>
    <p:sldId id="285" r:id="rId11"/>
    <p:sldId id="278" r:id="rId12"/>
    <p:sldId id="2493" r:id="rId13"/>
    <p:sldId id="2492" r:id="rId14"/>
    <p:sldId id="2494" r:id="rId15"/>
    <p:sldId id="2483" r:id="rId16"/>
    <p:sldId id="2484" r:id="rId17"/>
    <p:sldId id="2485" r:id="rId18"/>
    <p:sldId id="264" r:id="rId19"/>
    <p:sldId id="302" r:id="rId20"/>
    <p:sldId id="406" r:id="rId21"/>
    <p:sldId id="2491" r:id="rId22"/>
    <p:sldId id="1901" r:id="rId23"/>
    <p:sldId id="2506" r:id="rId24"/>
    <p:sldId id="1871" r:id="rId25"/>
    <p:sldId id="2505" r:id="rId26"/>
    <p:sldId id="2470" r:id="rId27"/>
    <p:sldId id="2473" r:id="rId28"/>
    <p:sldId id="2496" r:id="rId29"/>
    <p:sldId id="990" r:id="rId30"/>
    <p:sldId id="2507" r:id="rId31"/>
    <p:sldId id="2500" r:id="rId32"/>
    <p:sldId id="1949" r:id="rId33"/>
    <p:sldId id="2471" r:id="rId34"/>
    <p:sldId id="2472" r:id="rId35"/>
    <p:sldId id="1049" r:id="rId36"/>
    <p:sldId id="2474" r:id="rId37"/>
    <p:sldId id="325" r:id="rId38"/>
    <p:sldId id="310" r:id="rId39"/>
    <p:sldId id="2475" r:id="rId40"/>
    <p:sldId id="276" r:id="rId41"/>
    <p:sldId id="2477" r:id="rId42"/>
    <p:sldId id="1246" r:id="rId43"/>
    <p:sldId id="702" r:id="rId44"/>
    <p:sldId id="1846" r:id="rId45"/>
    <p:sldId id="2501" r:id="rId46"/>
    <p:sldId id="266" r:id="rId47"/>
    <p:sldId id="271" r:id="rId48"/>
    <p:sldId id="2251" r:id="rId49"/>
    <p:sldId id="2249" r:id="rId50"/>
    <p:sldId id="2289" r:id="rId51"/>
    <p:sldId id="368" r:id="rId52"/>
    <p:sldId id="2504" r:id="rId53"/>
    <p:sldId id="312" r:id="rId54"/>
    <p:sldId id="1672" r:id="rId55"/>
    <p:sldId id="1244" r:id="rId56"/>
    <p:sldId id="2315" r:id="rId57"/>
    <p:sldId id="985" r:id="rId58"/>
    <p:sldId id="1174" r:id="rId59"/>
    <p:sldId id="786" r:id="rId60"/>
    <p:sldId id="685" r:id="rId61"/>
    <p:sldId id="2448" r:id="rId62"/>
    <p:sldId id="2423" r:id="rId63"/>
    <p:sldId id="2508" r:id="rId64"/>
    <p:sldId id="2478" r:id="rId6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983" autoAdjust="0"/>
  </p:normalViewPr>
  <p:slideViewPr>
    <p:cSldViewPr snapToGrid="0">
      <p:cViewPr varScale="1">
        <p:scale>
          <a:sx n="61" d="100"/>
          <a:sy n="61" d="100"/>
        </p:scale>
        <p:origin x="78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2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0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61BF39-190F-4547-B773-9CB377CD1232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76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B5A9DF86-FA1E-11EF-B856-186D327000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AEBEDA-093A-47F9-84B7-5CC77BEB11D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30CEF3D-C50F-292F-74E0-F5DDD67A5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9F44FD1-242A-131A-DC1A-5E9E48343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8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1EB8F0A-A031-575B-2F40-3D6621479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B2A1FF7-9D17-4119-B659-957A32A957E5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DB4062A-0977-6334-102D-1B4A5642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1B95409-1082-BE45-68E2-3ABE79CE4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7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27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25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93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F6A4E-FD4A-44EF-B980-C0D6CD47AF6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64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29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35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2133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9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EC826-B9D6-924D-4E63-4BB99EA3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F8CDB-5806-C580-79C1-FF9F1312CF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0AE677-E742-4052-A8DA-737013C64CD0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6AEE5-5762-5567-8D6D-560030E1EA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6A44D-82EB-7687-1744-E3C83FDF0F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270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FBD4A-BC80-4FC1-A938-D348822C3E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79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7" r:id="rId1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71.png"/><Relationship Id="rId3" Type="http://schemas.openxmlformats.org/officeDocument/2006/relationships/image" Target="../media/image640.png"/><Relationship Id="rId7" Type="http://schemas.openxmlformats.org/officeDocument/2006/relationships/image" Target="../media/image91.png"/><Relationship Id="rId17" Type="http://schemas.openxmlformats.org/officeDocument/2006/relationships/image" Target="../media/image70.png"/><Relationship Id="rId2" Type="http://schemas.openxmlformats.org/officeDocument/2006/relationships/image" Target="../media/image66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0.png"/><Relationship Id="rId15" Type="http://schemas.openxmlformats.org/officeDocument/2006/relationships/image" Target="../media/image68.png"/><Relationship Id="rId4" Type="http://schemas.openxmlformats.org/officeDocument/2006/relationships/image" Target="../media/image650.png"/><Relationship Id="rId1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8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7296-D472-4DDC-D5C8-0732EE87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12</a:t>
            </a:r>
            <a:endParaRPr lang="en-US" dirty="0"/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0D467EC2-3C10-BC0F-5B2F-C67A304786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/>
          <a:lstStyle/>
          <a:p>
            <a:r>
              <a:rPr lang="en-US" altLang="en-US" dirty="0"/>
              <a:t>Northeastern University</a:t>
            </a:r>
          </a:p>
          <a:p>
            <a:r>
              <a:rPr lang="en-US" altLang="en-US" dirty="0"/>
              <a:t>College of Engineering</a:t>
            </a:r>
          </a:p>
          <a:p>
            <a:endParaRPr lang="en-US" altLang="en-US" dirty="0"/>
          </a:p>
          <a:p>
            <a:r>
              <a:rPr lang="en-US" altLang="en-US" sz="1800" b="1" dirty="0"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altLang="en-US" dirty="0"/>
          </a:p>
          <a:p>
            <a:r>
              <a:rPr lang="en-US" altLang="en-US" dirty="0"/>
              <a:t>Abdolreza Mosaddegh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6042" y="649022"/>
            <a:ext cx="9070428" cy="757771"/>
          </a:xfrm>
          <a:prstGeom prst="rect">
            <a:avLst/>
          </a:prstGeom>
        </p:spPr>
        <p:txBody>
          <a:bodyPr vert="horz" wrap="square" lIns="0" tIns="79882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9675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 of Kernel Functions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62200" y="2300005"/>
            <a:ext cx="5913755" cy="130933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065" indent="-342265">
              <a:spcBef>
                <a:spcPts val="130"/>
              </a:spcBef>
              <a:buFont typeface="Arial"/>
              <a:buChar char="•"/>
              <a:tabLst>
                <a:tab pos="393065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Linear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)=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i</a:t>
            </a:r>
            <a:r>
              <a:rPr sz="2400" b="1" spc="-22" baseline="-20833" dirty="0">
                <a:latin typeface="Times New Roman"/>
                <a:cs typeface="Times New Roman"/>
              </a:rPr>
              <a:t> </a:t>
            </a:r>
            <a:r>
              <a:rPr sz="2400" b="1" spc="-37" baseline="24305" dirty="0">
                <a:latin typeface="Times New Roman"/>
                <a:cs typeface="Times New Roman"/>
              </a:rPr>
              <a:t>T</a:t>
            </a:r>
            <a:r>
              <a:rPr sz="2400" b="1" spc="-25" dirty="0">
                <a:latin typeface="Times New Roman"/>
                <a:cs typeface="Times New Roman"/>
              </a:rPr>
              <a:t>x</a:t>
            </a:r>
            <a:r>
              <a:rPr sz="2400" b="1" spc="-37" baseline="-20833" dirty="0">
                <a:latin typeface="Times New Roman"/>
                <a:cs typeface="Times New Roman"/>
              </a:rPr>
              <a:t>j</a:t>
            </a:r>
            <a:endParaRPr sz="2400" baseline="-20833" dirty="0">
              <a:latin typeface="Times New Roman"/>
              <a:cs typeface="Times New Roman"/>
            </a:endParaRPr>
          </a:p>
          <a:p>
            <a:pPr>
              <a:spcBef>
                <a:spcPts val="1150"/>
              </a:spcBef>
              <a:buFont typeface="Arial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93065" indent="-342265">
              <a:buFont typeface="Arial"/>
              <a:buChar char="•"/>
              <a:tabLst>
                <a:tab pos="393065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Polynomial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(1+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i</a:t>
            </a:r>
            <a:r>
              <a:rPr sz="2400" b="1" spc="-60" baseline="-20833" dirty="0">
                <a:latin typeface="Times New Roman"/>
                <a:cs typeface="Times New Roman"/>
              </a:rPr>
              <a:t> </a:t>
            </a:r>
            <a:r>
              <a:rPr sz="2400" b="1" spc="-15" baseline="24305" dirty="0">
                <a:latin typeface="Times New Roman"/>
                <a:cs typeface="Times New Roman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x</a:t>
            </a:r>
            <a:r>
              <a:rPr sz="2400" b="1" spc="-15" baseline="-20833" dirty="0">
                <a:latin typeface="Times New Roman"/>
                <a:cs typeface="Times New Roman"/>
              </a:rPr>
              <a:t>j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75" i="1" spc="-15" baseline="23569" dirty="0">
                <a:latin typeface="Times New Roman"/>
                <a:cs typeface="Times New Roman"/>
              </a:rPr>
              <a:t>p</a:t>
            </a:r>
            <a:endParaRPr sz="2475" baseline="23569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3644" y="4248922"/>
            <a:ext cx="3784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97180" algn="l"/>
              </a:tabLst>
            </a:pPr>
            <a:r>
              <a:rPr sz="1600" b="1" spc="-50" dirty="0">
                <a:latin typeface="Times New Roman"/>
                <a:cs typeface="Times New Roman"/>
              </a:rPr>
              <a:t>i</a:t>
            </a:r>
            <a:r>
              <a:rPr sz="1600" b="1" dirty="0">
                <a:latin typeface="Times New Roman"/>
                <a:cs typeface="Times New Roman"/>
              </a:rPr>
              <a:t>	</a:t>
            </a:r>
            <a:r>
              <a:rPr sz="1600" b="1" spc="-50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74900" y="4933462"/>
            <a:ext cx="654875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0365" indent="-342265">
              <a:spcBef>
                <a:spcPts val="130"/>
              </a:spcBef>
              <a:buFont typeface="Arial"/>
              <a:buChar char="•"/>
              <a:tabLst>
                <a:tab pos="380365" algn="l"/>
              </a:tabLst>
            </a:pPr>
            <a:r>
              <a:rPr sz="2400" spc="-60" dirty="0">
                <a:latin typeface="Times New Roman"/>
                <a:cs typeface="Times New Roman"/>
              </a:rPr>
              <a:t>Two-</a:t>
            </a:r>
            <a:r>
              <a:rPr sz="2400" dirty="0">
                <a:latin typeface="Times New Roman"/>
                <a:cs typeface="Times New Roman"/>
              </a:rPr>
              <a:t>layer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perceptron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)=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tanh(β</a:t>
            </a:r>
            <a:r>
              <a:rPr sz="2400" baseline="-20833" dirty="0">
                <a:latin typeface="Times New Roman"/>
                <a:cs typeface="Times New Roman"/>
              </a:rPr>
              <a:t>0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i</a:t>
            </a:r>
            <a:r>
              <a:rPr sz="2400" b="1" spc="-60" baseline="-20833" dirty="0">
                <a:latin typeface="Times New Roman"/>
                <a:cs typeface="Times New Roman"/>
              </a:rPr>
              <a:t> </a:t>
            </a:r>
            <a:r>
              <a:rPr sz="2400" b="1" baseline="2430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baseline="-20833" dirty="0">
                <a:latin typeface="Times New Roman"/>
                <a:cs typeface="Times New Roman"/>
              </a:rPr>
              <a:t>j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β</a:t>
            </a:r>
            <a:r>
              <a:rPr sz="2400" spc="-37" baseline="-20833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452273" y="3671249"/>
            <a:ext cx="726440" cy="316865"/>
            <a:chOff x="7587914" y="2977565"/>
            <a:chExt cx="726440" cy="316865"/>
          </a:xfrm>
        </p:grpSpPr>
        <p:sp>
          <p:nvSpPr>
            <p:cNvPr id="14" name="object 14"/>
            <p:cNvSpPr/>
            <p:nvPr/>
          </p:nvSpPr>
          <p:spPr>
            <a:xfrm>
              <a:off x="7607099" y="2977565"/>
              <a:ext cx="584835" cy="287020"/>
            </a:xfrm>
            <a:custGeom>
              <a:avLst/>
              <a:gdLst/>
              <a:ahLst/>
              <a:cxnLst/>
              <a:rect l="l" t="t" r="r" b="b"/>
              <a:pathLst>
                <a:path w="584834" h="287020">
                  <a:moveTo>
                    <a:pt x="27098" y="0"/>
                  </a:moveTo>
                  <a:lnTo>
                    <a:pt x="27098" y="286550"/>
                  </a:lnTo>
                </a:path>
                <a:path w="584834" h="287020">
                  <a:moveTo>
                    <a:pt x="0" y="0"/>
                  </a:moveTo>
                  <a:lnTo>
                    <a:pt x="0" y="286550"/>
                  </a:lnTo>
                </a:path>
                <a:path w="584834" h="287020">
                  <a:moveTo>
                    <a:pt x="584395" y="0"/>
                  </a:moveTo>
                  <a:lnTo>
                    <a:pt x="584395" y="286550"/>
                  </a:lnTo>
                </a:path>
                <a:path w="584834" h="287020">
                  <a:moveTo>
                    <a:pt x="557948" y="0"/>
                  </a:moveTo>
                  <a:lnTo>
                    <a:pt x="557948" y="286550"/>
                  </a:lnTo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87914" y="3290349"/>
              <a:ext cx="726440" cy="0"/>
            </a:xfrm>
            <a:custGeom>
              <a:avLst/>
              <a:gdLst/>
              <a:ahLst/>
              <a:cxnLst/>
              <a:rect l="l" t="t" r="r" b="b"/>
              <a:pathLst>
                <a:path w="726440">
                  <a:moveTo>
                    <a:pt x="0" y="0"/>
                  </a:moveTo>
                  <a:lnTo>
                    <a:pt x="725874" y="0"/>
                  </a:lnTo>
                </a:path>
              </a:pathLst>
            </a:custGeom>
            <a:ln w="72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066947" y="3573320"/>
            <a:ext cx="9588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spc="-50" dirty="0">
                <a:latin typeface="Times New Roman"/>
                <a:cs typeface="Times New Roman"/>
              </a:rPr>
              <a:t>2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06570" y="3984903"/>
            <a:ext cx="40322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spcBef>
                <a:spcPts val="114"/>
              </a:spcBef>
            </a:pPr>
            <a:r>
              <a:rPr sz="1500" spc="-10" dirty="0">
                <a:latin typeface="Times New Roman"/>
                <a:cs typeface="Times New Roman"/>
              </a:rPr>
              <a:t>2</a:t>
            </a:r>
            <a:r>
              <a:rPr sz="1600" i="1" spc="-10" dirty="0">
                <a:latin typeface="Symbol"/>
                <a:cs typeface="Symbol"/>
              </a:rPr>
              <a:t>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50" spc="-75" baseline="35353" dirty="0">
                <a:latin typeface="Times New Roman"/>
                <a:cs typeface="Times New Roman"/>
              </a:rPr>
              <a:t>2</a:t>
            </a:r>
            <a:endParaRPr sz="1650" baseline="35353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00931" y="3655928"/>
            <a:ext cx="515620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spcBef>
                <a:spcPts val="130"/>
              </a:spcBef>
            </a:pPr>
            <a:r>
              <a:rPr sz="1500" b="1" spc="50" dirty="0">
                <a:latin typeface="Times New Roman"/>
                <a:cs typeface="Times New Roman"/>
              </a:rPr>
              <a:t>x</a:t>
            </a:r>
            <a:r>
              <a:rPr sz="1650" b="1" spc="75" baseline="-20202" dirty="0">
                <a:latin typeface="Times New Roman"/>
                <a:cs typeface="Times New Roman"/>
              </a:rPr>
              <a:t>i</a:t>
            </a:r>
            <a:r>
              <a:rPr sz="1650" b="1" spc="15" baseline="-20202" dirty="0">
                <a:latin typeface="Times New Roman"/>
                <a:cs typeface="Times New Roman"/>
              </a:rPr>
              <a:t> </a:t>
            </a:r>
            <a:r>
              <a:rPr sz="1500" spc="60" dirty="0">
                <a:latin typeface="Symbol"/>
                <a:cs typeface="Symbol"/>
              </a:rPr>
              <a:t></a:t>
            </a:r>
            <a:r>
              <a:rPr sz="1500" b="1" spc="60" dirty="0">
                <a:latin typeface="Times New Roman"/>
                <a:cs typeface="Times New Roman"/>
              </a:rPr>
              <a:t>x</a:t>
            </a:r>
            <a:r>
              <a:rPr sz="1650" b="1" spc="89" baseline="-20202" dirty="0">
                <a:latin typeface="Times New Roman"/>
                <a:cs typeface="Times New Roman"/>
              </a:rPr>
              <a:t>j</a:t>
            </a:r>
            <a:endParaRPr sz="1650" baseline="-20202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31969" y="3825100"/>
            <a:ext cx="107950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</a:pPr>
            <a:r>
              <a:rPr sz="1500" spc="-50" dirty="0">
                <a:latin typeface="Symbol"/>
                <a:cs typeface="Symbol"/>
              </a:rPr>
              <a:t>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74899" y="4043187"/>
            <a:ext cx="699262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0365" indent="-342265">
              <a:spcBef>
                <a:spcPts val="125"/>
              </a:spcBef>
              <a:buFont typeface="Arial"/>
              <a:buChar char="•"/>
              <a:tabLst>
                <a:tab pos="380365" algn="l"/>
                <a:tab pos="6791959" algn="l"/>
              </a:tabLst>
            </a:pP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RBF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(radial-</a:t>
            </a:r>
            <a:r>
              <a:rPr sz="2400" dirty="0">
                <a:latin typeface="Times New Roman"/>
                <a:cs typeface="Times New Roman"/>
              </a:rPr>
              <a:t>basis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network):</a:t>
            </a:r>
            <a:r>
              <a:rPr lang="en-US" sz="2400" dirty="0">
                <a:latin typeface="Times New Roman"/>
                <a:cs typeface="Times New Roman"/>
              </a:rPr>
              <a:t>      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)=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3900" i="1" spc="-75" baseline="13888" dirty="0">
                <a:latin typeface="Times New Roman"/>
                <a:cs typeface="Times New Roman"/>
              </a:rPr>
              <a:t>e</a:t>
            </a:r>
            <a:endParaRPr sz="3900" baseline="13888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2777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28153" y="382797"/>
            <a:ext cx="2135693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SVM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3786" y="1255671"/>
            <a:ext cx="10330752" cy="4984057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785"/>
              </a:spcBef>
              <a:tabLst>
                <a:tab pos="354965" algn="l"/>
              </a:tabLst>
            </a:pPr>
            <a:r>
              <a:rPr sz="2400" dirty="0">
                <a:latin typeface="+mn-lt"/>
              </a:rPr>
              <a:t>Advantages</a:t>
            </a:r>
          </a:p>
          <a:p>
            <a:pPr marL="796925" lvl="1" indent="-339725">
              <a:spcBef>
                <a:spcPts val="585"/>
              </a:spcBef>
              <a:buFont typeface="Arial" panose="020B0604020202020204" pitchFamily="34" charset="0"/>
              <a:buChar char="•"/>
              <a:tabLst>
                <a:tab pos="754380" algn="l"/>
              </a:tabLst>
            </a:pPr>
            <a:r>
              <a:rPr lang="en-US" sz="2400" dirty="0">
                <a:latin typeface="+mn-lt"/>
              </a:rPr>
              <a:t>P</a:t>
            </a:r>
            <a:r>
              <a:rPr sz="2400" dirty="0">
                <a:latin typeface="+mn-lt"/>
              </a:rPr>
              <a:t>rediction </a:t>
            </a:r>
            <a:r>
              <a:rPr sz="2400" dirty="0">
                <a:solidFill>
                  <a:srgbClr val="C00000"/>
                </a:solidFill>
                <a:latin typeface="+mn-lt"/>
              </a:rPr>
              <a:t>accuracy</a:t>
            </a:r>
            <a:r>
              <a:rPr sz="2400" dirty="0">
                <a:latin typeface="+mn-lt"/>
              </a:rPr>
              <a:t> is generally high</a:t>
            </a:r>
          </a:p>
          <a:p>
            <a:pPr marL="796925" lvl="1" indent="-339725">
              <a:spcBef>
                <a:spcPts val="575"/>
              </a:spcBef>
              <a:buFont typeface="Arial" panose="020B0604020202020204" pitchFamily="34" charset="0"/>
              <a:buChar char="•"/>
              <a:tabLst>
                <a:tab pos="754380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R</a:t>
            </a:r>
            <a:r>
              <a:rPr sz="2400" dirty="0">
                <a:solidFill>
                  <a:srgbClr val="C00000"/>
                </a:solidFill>
                <a:latin typeface="+mn-lt"/>
              </a:rPr>
              <a:t>obust</a:t>
            </a:r>
            <a:r>
              <a:rPr sz="2400" dirty="0">
                <a:latin typeface="+mn-lt"/>
              </a:rPr>
              <a:t>, works </a:t>
            </a:r>
            <a:r>
              <a:rPr lang="en-US" sz="2400" dirty="0">
                <a:latin typeface="+mn-lt"/>
              </a:rPr>
              <a:t>well </a:t>
            </a:r>
            <a:r>
              <a:rPr sz="2400" dirty="0">
                <a:latin typeface="+mn-lt"/>
              </a:rPr>
              <a:t>when training examples contain</a:t>
            </a:r>
            <a:r>
              <a:rPr lang="en-US" sz="2400" dirty="0">
                <a:latin typeface="+mn-lt"/>
              </a:rPr>
              <a:t> a few</a:t>
            </a:r>
            <a:r>
              <a:rPr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noises</a:t>
            </a:r>
            <a:endParaRPr sz="2400" dirty="0">
              <a:latin typeface="+mn-lt"/>
            </a:endParaRPr>
          </a:p>
          <a:p>
            <a:pPr marL="796925" indent="-339725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Few Hyper-parameters </a:t>
            </a:r>
            <a:r>
              <a:rPr lang="en-US" sz="2400" dirty="0">
                <a:latin typeface="+mn-lt"/>
              </a:rPr>
              <a:t>(Linear SVM)</a:t>
            </a:r>
          </a:p>
          <a:p>
            <a:pPr marL="796925" indent="-339725">
              <a:spcBef>
                <a:spcPts val="67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Amenable</a:t>
            </a:r>
            <a:r>
              <a:rPr lang="en-US" sz="2400" dirty="0">
                <a:latin typeface="+mn-lt"/>
              </a:rPr>
              <a:t> to new kernel function</a:t>
            </a:r>
          </a:p>
          <a:p>
            <a:pPr marL="355600" indent="-342900">
              <a:spcBef>
                <a:spcPts val="675"/>
              </a:spcBef>
              <a:buFont typeface="Arial"/>
              <a:buChar char="•"/>
              <a:tabLst>
                <a:tab pos="355600" algn="l"/>
              </a:tabLst>
            </a:pPr>
            <a:endParaRPr lang="en-US" sz="2400" dirty="0">
              <a:latin typeface="+mn-lt"/>
            </a:endParaRPr>
          </a:p>
          <a:p>
            <a:pPr marL="12700">
              <a:spcBef>
                <a:spcPts val="660"/>
              </a:spcBef>
              <a:tabLst>
                <a:tab pos="354965" algn="l"/>
              </a:tabLst>
            </a:pPr>
            <a:r>
              <a:rPr lang="en-US" sz="2400" dirty="0">
                <a:latin typeface="+mn-lt"/>
              </a:rPr>
              <a:t>Disadvantages</a:t>
            </a:r>
            <a:endParaRPr sz="2400" dirty="0">
              <a:latin typeface="+mn-lt"/>
            </a:endParaRPr>
          </a:p>
          <a:p>
            <a:pPr marL="812800" lvl="1" indent="-342900">
              <a:spcBef>
                <a:spcPts val="585"/>
              </a:spcBef>
              <a:buFont typeface="Arial" panose="020B0604020202020204" pitchFamily="34" charset="0"/>
              <a:buChar char="•"/>
              <a:tabLst>
                <a:tab pos="754380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L</a:t>
            </a:r>
            <a:r>
              <a:rPr sz="2400" dirty="0">
                <a:solidFill>
                  <a:srgbClr val="C00000"/>
                </a:solidFill>
                <a:latin typeface="+mn-lt"/>
              </a:rPr>
              <a:t>ong training</a:t>
            </a:r>
            <a:r>
              <a:rPr sz="2400" dirty="0">
                <a:latin typeface="+mn-lt"/>
              </a:rPr>
              <a:t> time</a:t>
            </a:r>
          </a:p>
          <a:p>
            <a:pPr marL="812800" lvl="1" indent="-342900"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754380" algn="l"/>
              </a:tabLst>
            </a:pPr>
            <a:r>
              <a:rPr lang="en-US" sz="2400" dirty="0">
                <a:latin typeface="+mn-lt"/>
              </a:rPr>
              <a:t>D</a:t>
            </a:r>
            <a:r>
              <a:rPr sz="2400" dirty="0">
                <a:latin typeface="+mn-lt"/>
              </a:rPr>
              <a:t>ifficult to </a:t>
            </a:r>
            <a:r>
              <a:rPr lang="en-US" sz="2400" dirty="0">
                <a:latin typeface="+mn-lt"/>
              </a:rPr>
              <a:t>interpret</a:t>
            </a:r>
            <a:r>
              <a:rPr sz="2400" dirty="0">
                <a:latin typeface="+mn-lt"/>
              </a:rPr>
              <a:t> the </a:t>
            </a:r>
            <a:r>
              <a:rPr lang="en-US" sz="2400" dirty="0">
                <a:latin typeface="+mn-lt"/>
              </a:rPr>
              <a:t>results especially if kernels</a:t>
            </a:r>
            <a:r>
              <a:rPr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are used </a:t>
            </a:r>
            <a:r>
              <a:rPr sz="2400" dirty="0">
                <a:latin typeface="+mn-lt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black-box</a:t>
            </a:r>
            <a:r>
              <a:rPr sz="2400" dirty="0">
                <a:latin typeface="+mn-lt"/>
              </a:rPr>
              <a:t>)</a:t>
            </a:r>
          </a:p>
          <a:p>
            <a:pPr marL="812800" lvl="1" indent="-342900">
              <a:spcBef>
                <a:spcPts val="575"/>
              </a:spcBef>
              <a:buFont typeface="Arial" panose="020B0604020202020204" pitchFamily="34" charset="0"/>
              <a:buChar char="•"/>
              <a:tabLst>
                <a:tab pos="754380" algn="l"/>
              </a:tabLst>
            </a:pPr>
            <a:r>
              <a:rPr lang="en-US" sz="2400" dirty="0">
                <a:latin typeface="+mn-lt"/>
              </a:rPr>
              <a:t>Need to choose the kernel and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tune</a:t>
            </a:r>
            <a:r>
              <a:rPr lang="en-US" sz="2400" dirty="0">
                <a:latin typeface="+mn-lt"/>
              </a:rPr>
              <a:t> its parameters for Non-leaner SVM</a:t>
            </a:r>
          </a:p>
          <a:p>
            <a:pPr marL="754380" lvl="1" indent="-284480">
              <a:spcBef>
                <a:spcPts val="575"/>
              </a:spcBef>
              <a:buFont typeface="Arial"/>
              <a:buChar char="–"/>
              <a:tabLst>
                <a:tab pos="754380" algn="l"/>
              </a:tabLst>
            </a:pP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2566" y="682942"/>
            <a:ext cx="10562896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07975">
              <a:lnSpc>
                <a:spcPct val="100000"/>
              </a:lnSpc>
              <a:spcBef>
                <a:spcPts val="100"/>
              </a:spcBef>
            </a:pPr>
            <a:r>
              <a:rPr dirty="0"/>
              <a:t>Multi‐Class Classification </a:t>
            </a:r>
            <a:r>
              <a:rPr lang="en-US" dirty="0"/>
              <a:t>- Sequential</a:t>
            </a:r>
            <a:endParaRPr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833D009-C2DD-3F3E-296A-80435A279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784" y="3883499"/>
            <a:ext cx="4417164" cy="25153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EB727E-CC7E-5760-B778-395CE6331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25" y="3752736"/>
            <a:ext cx="3555101" cy="263284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AB47A1-6700-5714-0396-BB0E2DE15F35}"/>
              </a:ext>
            </a:extLst>
          </p:cNvPr>
          <p:cNvCxnSpPr>
            <a:cxnSpLocks/>
          </p:cNvCxnSpPr>
          <p:nvPr/>
        </p:nvCxnSpPr>
        <p:spPr>
          <a:xfrm>
            <a:off x="3457903" y="3883500"/>
            <a:ext cx="0" cy="250207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D5E519-CD5F-66D3-66D9-51A8C59ABE06}"/>
              </a:ext>
            </a:extLst>
          </p:cNvPr>
          <p:cNvCxnSpPr>
            <a:cxnSpLocks/>
          </p:cNvCxnSpPr>
          <p:nvPr/>
        </p:nvCxnSpPr>
        <p:spPr>
          <a:xfrm flipH="1">
            <a:off x="1372925" y="5302395"/>
            <a:ext cx="20849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B67EC9-D2D5-BBBA-67EA-B9526E696DF0}"/>
              </a:ext>
            </a:extLst>
          </p:cNvPr>
          <p:cNvSpPr txBox="1"/>
          <p:nvPr/>
        </p:nvSpPr>
        <p:spPr>
          <a:xfrm>
            <a:off x="1209720" y="1623428"/>
            <a:ext cx="10666970" cy="1414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73025">
              <a:lnSpc>
                <a:spcPts val="3300"/>
              </a:lnSpc>
              <a:spcBef>
                <a:spcPts val="259"/>
              </a:spcBef>
              <a:tabLst>
                <a:tab pos="381000" algn="l"/>
              </a:tabLst>
            </a:pPr>
            <a:r>
              <a:rPr lang="en-US" sz="2400" dirty="0">
                <a:latin typeface="+mn-lt"/>
              </a:rPr>
              <a:t>1- Find a hyperplane to separate class 1 from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other classes </a:t>
            </a:r>
            <a:r>
              <a:rPr lang="en-US" sz="2400" dirty="0">
                <a:latin typeface="+mn-lt"/>
              </a:rPr>
              <a:t>(classes 2 and 3)</a:t>
            </a:r>
          </a:p>
          <a:p>
            <a:pPr marL="38100" marR="73025">
              <a:lnSpc>
                <a:spcPts val="3300"/>
              </a:lnSpc>
              <a:spcBef>
                <a:spcPts val="259"/>
              </a:spcBef>
              <a:tabLst>
                <a:tab pos="381000" algn="l"/>
              </a:tabLst>
            </a:pPr>
            <a:r>
              <a:rPr lang="en-US" sz="2400" dirty="0">
                <a:latin typeface="+mn-lt"/>
              </a:rPr>
              <a:t>2- Find another hyperplane to separate class 2 from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remaining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classes</a:t>
            </a:r>
            <a:r>
              <a:rPr lang="en-US" sz="2400" dirty="0">
                <a:latin typeface="+mn-lt"/>
              </a:rPr>
              <a:t> (class 3)</a:t>
            </a:r>
          </a:p>
          <a:p>
            <a:pPr marL="38100" marR="73025">
              <a:lnSpc>
                <a:spcPts val="3300"/>
              </a:lnSpc>
              <a:spcBef>
                <a:spcPts val="259"/>
              </a:spcBef>
              <a:tabLst>
                <a:tab pos="381000" algn="l"/>
              </a:tabLst>
            </a:pPr>
            <a:r>
              <a:rPr lang="en-US" sz="2400" dirty="0">
                <a:latin typeface="+mn-lt"/>
              </a:rPr>
              <a:t>3-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221A9-DF2C-0D04-1BA1-F87B7413A4B2}"/>
              </a:ext>
            </a:extLst>
          </p:cNvPr>
          <p:cNvSpPr txBox="1"/>
          <p:nvPr/>
        </p:nvSpPr>
        <p:spPr>
          <a:xfrm>
            <a:off x="4846080" y="3883499"/>
            <a:ext cx="112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Class1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03E18-2344-C788-EE8E-9F9AABF6BC34}"/>
              </a:ext>
            </a:extLst>
          </p:cNvPr>
          <p:cNvSpPr txBox="1"/>
          <p:nvPr/>
        </p:nvSpPr>
        <p:spPr>
          <a:xfrm>
            <a:off x="1593128" y="3429000"/>
            <a:ext cx="112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Class2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AD296-A73B-C47B-78F9-C73F8C17730C}"/>
              </a:ext>
            </a:extLst>
          </p:cNvPr>
          <p:cNvSpPr txBox="1"/>
          <p:nvPr/>
        </p:nvSpPr>
        <p:spPr>
          <a:xfrm>
            <a:off x="1926426" y="6309922"/>
            <a:ext cx="112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+mn-lt"/>
              </a:rPr>
              <a:t>Class3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3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3E4C-B03D-8555-AEA8-7DA75676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Multi‐Class Classification -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F7C7-3EF0-7BAE-B45C-D3459FBB0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Train multiple SVM models each one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separate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one class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from other classes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8EAE9-9EF1-952D-A41F-7176E9EA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50" y="4046483"/>
            <a:ext cx="3448660" cy="2554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2CE9B-B9B5-76BE-717A-46A9F0D6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72" y="4130566"/>
            <a:ext cx="3335123" cy="2469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C6A46-68AE-8F69-040A-A7CEFF54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142" y="4130566"/>
            <a:ext cx="3335122" cy="24699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9AAEDF-0201-1881-B8C0-A9D3A2EE92F8}"/>
              </a:ext>
            </a:extLst>
          </p:cNvPr>
          <p:cNvCxnSpPr>
            <a:cxnSpLocks/>
          </p:cNvCxnSpPr>
          <p:nvPr/>
        </p:nvCxnSpPr>
        <p:spPr>
          <a:xfrm>
            <a:off x="2648607" y="4046483"/>
            <a:ext cx="0" cy="255401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C37EAF-F412-FAD7-9F3F-E8DA4759CA7B}"/>
              </a:ext>
            </a:extLst>
          </p:cNvPr>
          <p:cNvCxnSpPr>
            <a:cxnSpLocks/>
          </p:cNvCxnSpPr>
          <p:nvPr/>
        </p:nvCxnSpPr>
        <p:spPr>
          <a:xfrm flipH="1">
            <a:off x="4792717" y="3788978"/>
            <a:ext cx="3048000" cy="2703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BA528A-87E6-2CC8-04A9-77CAFD894B83}"/>
              </a:ext>
            </a:extLst>
          </p:cNvPr>
          <p:cNvCxnSpPr>
            <a:cxnSpLocks/>
          </p:cNvCxnSpPr>
          <p:nvPr/>
        </p:nvCxnSpPr>
        <p:spPr>
          <a:xfrm flipH="1">
            <a:off x="8692055" y="5644055"/>
            <a:ext cx="32582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2E4DA9-3554-A637-1320-70BB5203A56A}"/>
              </a:ext>
            </a:extLst>
          </p:cNvPr>
          <p:cNvGrpSpPr/>
          <p:nvPr/>
        </p:nvGrpSpPr>
        <p:grpSpPr>
          <a:xfrm>
            <a:off x="2020615" y="2354326"/>
            <a:ext cx="8941676" cy="1601258"/>
            <a:chOff x="2020615" y="1825624"/>
            <a:chExt cx="8941676" cy="212995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1FED4B-71CD-980C-D9F6-7B0B3F71B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615" y="1825624"/>
              <a:ext cx="8941676" cy="2129959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4246B8-E930-0A2A-0EEF-B12A2CDB3121}"/>
                </a:ext>
              </a:extLst>
            </p:cNvPr>
            <p:cNvCxnSpPr/>
            <p:nvPr/>
          </p:nvCxnSpPr>
          <p:spPr>
            <a:xfrm>
              <a:off x="2648607" y="2501462"/>
              <a:ext cx="0" cy="6726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723C75-00A1-CD8B-F0C6-2D7ACFA36E59}"/>
                </a:ext>
              </a:extLst>
            </p:cNvPr>
            <p:cNvCxnSpPr/>
            <p:nvPr/>
          </p:nvCxnSpPr>
          <p:spPr>
            <a:xfrm>
              <a:off x="6336288" y="2580548"/>
              <a:ext cx="0" cy="6726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64B71D-42F4-BEB0-EC50-B1CE9F496E37}"/>
                </a:ext>
              </a:extLst>
            </p:cNvPr>
            <p:cNvCxnSpPr/>
            <p:nvPr/>
          </p:nvCxnSpPr>
          <p:spPr>
            <a:xfrm>
              <a:off x="10147738" y="2548759"/>
              <a:ext cx="0" cy="6726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53B3046-6E66-E00F-F6DC-CE7D103A84C8}"/>
              </a:ext>
            </a:extLst>
          </p:cNvPr>
          <p:cNvSpPr txBox="1"/>
          <p:nvPr/>
        </p:nvSpPr>
        <p:spPr>
          <a:xfrm>
            <a:off x="3022153" y="5751717"/>
            <a:ext cx="112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Class1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ABD730-61B7-7CBC-E682-A71CC65B0EE2}"/>
              </a:ext>
            </a:extLst>
          </p:cNvPr>
          <p:cNvSpPr txBox="1"/>
          <p:nvPr/>
        </p:nvSpPr>
        <p:spPr>
          <a:xfrm>
            <a:off x="6081874" y="4090521"/>
            <a:ext cx="112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Class2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8A3A0E-8270-58DA-AEA8-F219EF72F993}"/>
              </a:ext>
            </a:extLst>
          </p:cNvPr>
          <p:cNvSpPr txBox="1"/>
          <p:nvPr/>
        </p:nvSpPr>
        <p:spPr>
          <a:xfrm>
            <a:off x="10649706" y="5982613"/>
            <a:ext cx="112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+mn-lt"/>
              </a:rPr>
              <a:t>Class3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0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4F9751-A9A7-CE37-8E9A-471651F8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323" y="2882429"/>
            <a:ext cx="3366604" cy="1917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B77C1-41AA-C789-5231-53E7DD16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vs Sequential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EF1B-5DA7-4559-6968-57320CF0E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572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Sequential: Optimized for </a:t>
            </a:r>
            <a:r>
              <a:rPr lang="en-US" dirty="0">
                <a:solidFill>
                  <a:srgbClr val="C00000"/>
                </a:solidFill>
              </a:rPr>
              <a:t>single-threaded </a:t>
            </a:r>
            <a:r>
              <a:rPr lang="en-US" dirty="0"/>
              <a:t>processing</a:t>
            </a:r>
          </a:p>
          <a:p>
            <a:pPr marL="0" indent="0">
              <a:buNone/>
            </a:pPr>
            <a:r>
              <a:rPr lang="en-US" dirty="0"/>
              <a:t>Parallel: Optimized for </a:t>
            </a:r>
            <a:r>
              <a:rPr lang="en-US" dirty="0">
                <a:solidFill>
                  <a:srgbClr val="C00000"/>
                </a:solidFill>
              </a:rPr>
              <a:t>multi-threaded </a:t>
            </a:r>
            <a:r>
              <a:rPr lang="en-US" dirty="0"/>
              <a:t>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72A04D-00A4-00ED-4E6E-33E14BB67055}"/>
              </a:ext>
            </a:extLst>
          </p:cNvPr>
          <p:cNvGrpSpPr/>
          <p:nvPr/>
        </p:nvGrpSpPr>
        <p:grpSpPr>
          <a:xfrm>
            <a:off x="1320765" y="3145759"/>
            <a:ext cx="5279731" cy="1697766"/>
            <a:chOff x="2020615" y="1825624"/>
            <a:chExt cx="8941676" cy="21299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8DD8A0-7497-1C06-8562-A96A0D98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0615" y="1825624"/>
              <a:ext cx="8941676" cy="212995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649673D-0DA3-CB84-C698-BED83452CA0C}"/>
                </a:ext>
              </a:extLst>
            </p:cNvPr>
            <p:cNvCxnSpPr/>
            <p:nvPr/>
          </p:nvCxnSpPr>
          <p:spPr>
            <a:xfrm>
              <a:off x="2648607" y="2501462"/>
              <a:ext cx="0" cy="6726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F49ED1C-36FC-72AB-FBC6-66C137CB07BE}"/>
                </a:ext>
              </a:extLst>
            </p:cNvPr>
            <p:cNvCxnSpPr/>
            <p:nvPr/>
          </p:nvCxnSpPr>
          <p:spPr>
            <a:xfrm>
              <a:off x="6336288" y="2580548"/>
              <a:ext cx="0" cy="6726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29CAAF-E0F4-4D7D-7C98-4D295B586E32}"/>
                </a:ext>
              </a:extLst>
            </p:cNvPr>
            <p:cNvCxnSpPr/>
            <p:nvPr/>
          </p:nvCxnSpPr>
          <p:spPr>
            <a:xfrm>
              <a:off x="10147738" y="2548759"/>
              <a:ext cx="0" cy="6726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282F94-7FCD-FE38-727F-B384110A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285" y="4740166"/>
            <a:ext cx="2889587" cy="21178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459C8E-92C5-7324-42BB-AF10825E5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56" y="4972434"/>
            <a:ext cx="7070014" cy="17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2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9178-F049-0907-5258-C2E191EE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in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7309-7FED-1AE9-B403-FB41AC964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Advanced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techniques requires a </a:t>
            </a:r>
            <a:r>
              <a:rPr lang="en-US" dirty="0">
                <a:solidFill>
                  <a:srgbClr val="C00000"/>
                </a:solidFill>
              </a:rPr>
              <a:t>massive scale of data </a:t>
            </a:r>
            <a:r>
              <a:rPr lang="en-US" dirty="0"/>
              <a:t>to learn and improve models.</a:t>
            </a:r>
          </a:p>
          <a:p>
            <a:endParaRPr lang="en-US" dirty="0"/>
          </a:p>
          <a:p>
            <a:r>
              <a:rPr lang="en-US" dirty="0"/>
              <a:t>Big data refers to data that are too </a:t>
            </a:r>
            <a:r>
              <a:rPr lang="en-US" dirty="0">
                <a:solidFill>
                  <a:srgbClr val="C00000"/>
                </a:solidFill>
              </a:rPr>
              <a:t>large or complex </a:t>
            </a:r>
            <a:r>
              <a:rPr lang="en-US" dirty="0"/>
              <a:t>to be dealt with by traditional data-processing approaches. Big data is where </a:t>
            </a:r>
            <a:r>
              <a:rPr lang="en-US" dirty="0">
                <a:solidFill>
                  <a:srgbClr val="C00000"/>
                </a:solidFill>
              </a:rPr>
              <a:t>parallel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processing</a:t>
            </a:r>
            <a:r>
              <a:rPr lang="en-US" dirty="0"/>
              <a:t> is needed to handle data</a:t>
            </a:r>
          </a:p>
          <a:p>
            <a:endParaRPr lang="en-US" dirty="0"/>
          </a:p>
          <a:p>
            <a:r>
              <a:rPr lang="en-US" dirty="0"/>
              <a:t>New generations of </a:t>
            </a:r>
            <a:r>
              <a:rPr lang="en-US" dirty="0">
                <a:solidFill>
                  <a:srgbClr val="C00000"/>
                </a:solidFill>
              </a:rPr>
              <a:t>GPUs</a:t>
            </a:r>
            <a:r>
              <a:rPr lang="en-US" dirty="0"/>
              <a:t> with thousands of cores provide strong capabilities of parallel processing for large-scale </a:t>
            </a:r>
            <a:r>
              <a:rPr lang="en-US" dirty="0">
                <a:solidFill>
                  <a:srgbClr val="C00000"/>
                </a:solidFill>
              </a:rPr>
              <a:t>Big Data analytics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5951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parallel processing </a:t>
            </a:r>
            <a:r>
              <a:rPr lang="en-US" dirty="0"/>
              <a:t>framework that can be applied to many large-scale computing problems including </a:t>
            </a:r>
            <a:r>
              <a:rPr lang="en-US" dirty="0">
                <a:solidFill>
                  <a:srgbClr val="C00000"/>
                </a:solidFill>
              </a:rPr>
              <a:t>machine learning </a:t>
            </a:r>
            <a:r>
              <a:rPr lang="en-US" dirty="0"/>
              <a:t>models</a:t>
            </a:r>
          </a:p>
          <a:p>
            <a:r>
              <a:rPr lang="en-US" altLang="en-US" dirty="0"/>
              <a:t>Pioneered by </a:t>
            </a:r>
            <a:r>
              <a:rPr lang="en-US" altLang="en-US" dirty="0">
                <a:solidFill>
                  <a:srgbClr val="C00000"/>
                </a:solidFill>
              </a:rPr>
              <a:t>Google </a:t>
            </a:r>
            <a:r>
              <a:rPr lang="en-US" altLang="en-US" dirty="0"/>
              <a:t>and popularized by </a:t>
            </a:r>
            <a:r>
              <a:rPr lang="en-US" altLang="en-US" dirty="0">
                <a:solidFill>
                  <a:srgbClr val="C00000"/>
                </a:solidFill>
              </a:rPr>
              <a:t>Hadoop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C00000"/>
                </a:solidFill>
              </a:rPr>
              <a:t>Spark</a:t>
            </a:r>
            <a:r>
              <a:rPr lang="en-US" altLang="en-US" dirty="0"/>
              <a:t> platforms</a:t>
            </a:r>
            <a:endParaRPr lang="en-US" altLang="en-US" dirty="0">
              <a:solidFill>
                <a:srgbClr val="C00000"/>
              </a:solidFill>
            </a:endParaRPr>
          </a:p>
          <a:p>
            <a:r>
              <a:rPr lang="en-US" dirty="0"/>
              <a:t>Handle parallel processing details and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  <a:sym typeface="Times New Roman"/>
              </a:rPr>
              <a:t>implifies</a:t>
            </a:r>
            <a:r>
              <a:rPr lang="en-US" dirty="0">
                <a:sym typeface="Times New Roman"/>
              </a:rPr>
              <a:t> </a:t>
            </a:r>
            <a:r>
              <a:rPr lang="en-US" dirty="0">
                <a:solidFill>
                  <a:srgbClr val="C00000"/>
                </a:solidFill>
                <a:sym typeface="Times New Roman"/>
              </a:rPr>
              <a:t>large-scale computations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Automatic parallelization</a:t>
            </a:r>
          </a:p>
          <a:p>
            <a:pPr lvl="1"/>
            <a:r>
              <a:rPr lang="en-US" dirty="0"/>
              <a:t>Speed up applications by employing more cores / threads in parallel</a:t>
            </a:r>
          </a:p>
          <a:p>
            <a:pPr lvl="1"/>
            <a:r>
              <a:rPr lang="en-US" dirty="0"/>
              <a:t>Automatic handing of machine failures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733546F-B87D-9EFA-F2D0-BFCA971E4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10" y="4539697"/>
            <a:ext cx="4487919" cy="20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67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9" y="0"/>
            <a:ext cx="11644423" cy="1325563"/>
          </a:xfrm>
        </p:spPr>
        <p:txBody>
          <a:bodyPr>
            <a:normAutofit/>
          </a:bodyPr>
          <a:lstStyle/>
          <a:p>
            <a:r>
              <a:rPr lang="en-US" dirty="0"/>
              <a:t>MapReduce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895" y="1146755"/>
            <a:ext cx="5988340" cy="271925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>
                <a:solidFill>
                  <a:srgbClr val="C00000"/>
                </a:solidFill>
              </a:rPr>
              <a:t>input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Map</a:t>
            </a:r>
            <a:r>
              <a:rPr lang="en-US" dirty="0"/>
              <a:t>: extract key-value pairs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(Hidden) shuffle and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Reduce</a:t>
            </a:r>
            <a:r>
              <a:rPr lang="en-US" dirty="0"/>
              <a:t>: aggregate, summarize, or transform values for each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</a:t>
            </a:r>
            <a:r>
              <a:rPr lang="en-US" dirty="0">
                <a:solidFill>
                  <a:srgbClr val="C00000"/>
                </a:solidFill>
              </a:rPr>
              <a:t>outputs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0AC6E-D50D-0D34-A5E3-869DF893A47F}"/>
              </a:ext>
            </a:extLst>
          </p:cNvPr>
          <p:cNvSpPr txBox="1"/>
          <p:nvPr/>
        </p:nvSpPr>
        <p:spPr>
          <a:xfrm>
            <a:off x="-131192" y="4467348"/>
            <a:ext cx="79298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Map</a:t>
            </a:r>
          </a:p>
          <a:p>
            <a:pPr lvl="2"/>
            <a:r>
              <a:rPr lang="en-US" sz="2000" dirty="0"/>
              <a:t>(k, v) → &lt;(k</a:t>
            </a:r>
            <a:r>
              <a:rPr lang="en-US" sz="2000" baseline="-25000" dirty="0"/>
              <a:t>1</a:t>
            </a:r>
            <a:r>
              <a:rPr lang="en-US" sz="2000" dirty="0"/>
              <a:t>, v</a:t>
            </a:r>
            <a:r>
              <a:rPr lang="en-US" sz="2000" baseline="-25000" dirty="0"/>
              <a:t>1</a:t>
            </a:r>
            <a:r>
              <a:rPr lang="en-US" sz="2000" dirty="0"/>
              <a:t>), (k</a:t>
            </a:r>
            <a:r>
              <a:rPr lang="en-US" sz="2000" baseline="-25000" dirty="0"/>
              <a:t>2</a:t>
            </a:r>
            <a:r>
              <a:rPr lang="en-US" sz="2000" dirty="0"/>
              <a:t>, v</a:t>
            </a:r>
            <a:r>
              <a:rPr lang="en-US" sz="2000" baseline="-25000" dirty="0"/>
              <a:t>2</a:t>
            </a:r>
            <a:r>
              <a:rPr lang="en-US" sz="2000" dirty="0"/>
              <a:t>), (k</a:t>
            </a:r>
            <a:r>
              <a:rPr lang="en-US" sz="2000" baseline="-25000" dirty="0"/>
              <a:t>3</a:t>
            </a:r>
            <a:r>
              <a:rPr lang="en-US" sz="2000" dirty="0"/>
              <a:t>, v</a:t>
            </a:r>
            <a:r>
              <a:rPr lang="en-US" sz="2000" baseline="-25000" dirty="0"/>
              <a:t>3</a:t>
            </a:r>
            <a:r>
              <a:rPr lang="en-US" sz="2000" dirty="0"/>
              <a:t>), ……, (</a:t>
            </a:r>
            <a:r>
              <a:rPr lang="en-US" sz="2000" dirty="0" err="1"/>
              <a:t>k</a:t>
            </a:r>
            <a:r>
              <a:rPr lang="en-US" sz="2000" baseline="-25000" dirty="0" err="1"/>
              <a:t>n</a:t>
            </a:r>
            <a:r>
              <a:rPr lang="en-US" sz="2000" dirty="0"/>
              <a:t>, </a:t>
            </a:r>
            <a:r>
              <a:rPr lang="en-US" sz="2000" dirty="0" err="1"/>
              <a:t>v</a:t>
            </a:r>
            <a:r>
              <a:rPr lang="en-US" sz="2000" baseline="-25000" dirty="0" err="1"/>
              <a:t>n</a:t>
            </a:r>
            <a:r>
              <a:rPr lang="en-US" sz="2000" dirty="0"/>
              <a:t>)&gt;</a:t>
            </a:r>
          </a:p>
          <a:p>
            <a:pPr lvl="1"/>
            <a:r>
              <a:rPr lang="en-US" sz="2000" dirty="0"/>
              <a:t>Reduce</a:t>
            </a:r>
          </a:p>
          <a:p>
            <a:pPr lvl="2"/>
            <a:r>
              <a:rPr lang="en-US" sz="2000" dirty="0"/>
              <a:t>(k’, &lt;v’</a:t>
            </a:r>
            <a:r>
              <a:rPr lang="en-US" sz="2000" baseline="-25000" dirty="0"/>
              <a:t>1</a:t>
            </a:r>
            <a:r>
              <a:rPr lang="en-US" sz="2000" dirty="0"/>
              <a:t>, v’</a:t>
            </a:r>
            <a:r>
              <a:rPr lang="en-US" sz="2000" baseline="-25000" dirty="0"/>
              <a:t>2</a:t>
            </a:r>
            <a:r>
              <a:rPr lang="en-US" sz="2000" dirty="0"/>
              <a:t>, ……, </a:t>
            </a:r>
            <a:r>
              <a:rPr lang="en-US" sz="2000" dirty="0" err="1"/>
              <a:t>v’</a:t>
            </a:r>
            <a:r>
              <a:rPr lang="en-US" sz="2000" baseline="-25000" dirty="0" err="1"/>
              <a:t>n</a:t>
            </a:r>
            <a:r>
              <a:rPr lang="en-US" sz="2000" dirty="0"/>
              <a:t>&gt;) → &lt;(k’, v”</a:t>
            </a:r>
            <a:r>
              <a:rPr lang="en-US" sz="2000" baseline="-25000" dirty="0"/>
              <a:t>1</a:t>
            </a:r>
            <a:r>
              <a:rPr lang="en-US" sz="2000" dirty="0"/>
              <a:t>), (k’, v”</a:t>
            </a:r>
            <a:r>
              <a:rPr lang="en-US" sz="2000" baseline="-25000" dirty="0"/>
              <a:t>2</a:t>
            </a:r>
            <a:r>
              <a:rPr lang="en-US" sz="2000" dirty="0"/>
              <a:t>), ……, (k’, </a:t>
            </a:r>
            <a:r>
              <a:rPr lang="en-US" sz="2000" dirty="0" err="1"/>
              <a:t>v”</a:t>
            </a:r>
            <a:r>
              <a:rPr lang="en-US" sz="2000" baseline="-25000" dirty="0" err="1"/>
              <a:t>m</a:t>
            </a:r>
            <a:r>
              <a:rPr lang="en-US" sz="2000" dirty="0"/>
              <a:t>)&gt;</a:t>
            </a:r>
          </a:p>
          <a:p>
            <a:pPr lvl="2"/>
            <a:r>
              <a:rPr lang="en-US" sz="2000" dirty="0"/>
              <a:t>All </a:t>
            </a:r>
            <a:r>
              <a:rPr lang="en-US" sz="2000" dirty="0">
                <a:solidFill>
                  <a:srgbClr val="FF0000"/>
                </a:solidFill>
              </a:rPr>
              <a:t>v’</a:t>
            </a:r>
            <a:r>
              <a:rPr lang="en-US" sz="2000" dirty="0"/>
              <a:t> with the same </a:t>
            </a:r>
            <a:r>
              <a:rPr lang="en-US" sz="2000" dirty="0">
                <a:solidFill>
                  <a:srgbClr val="FF0000"/>
                </a:solidFill>
              </a:rPr>
              <a:t>k’</a:t>
            </a:r>
            <a:r>
              <a:rPr lang="en-US" sz="2000" dirty="0"/>
              <a:t> are </a:t>
            </a:r>
            <a:r>
              <a:rPr lang="en-US" sz="2000" dirty="0">
                <a:solidFill>
                  <a:srgbClr val="FF0000"/>
                </a:solidFill>
              </a:rPr>
              <a:t>reduced</a:t>
            </a:r>
            <a:r>
              <a:rPr lang="en-US" sz="2000" dirty="0"/>
              <a:t> together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00EE81-B617-8F58-5BAC-CBBF82B0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4766" y="1325563"/>
            <a:ext cx="4492068" cy="505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03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0" y="1429406"/>
            <a:ext cx="11692355" cy="5428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Map-reduce - Example</a:t>
            </a:r>
          </a:p>
        </p:txBody>
      </p:sp>
    </p:spTree>
    <p:extLst>
      <p:ext uri="{BB962C8B-B14F-4D97-AF65-F5344CB8AC3E}">
        <p14:creationId xmlns:p14="http://schemas.microsoft.com/office/powerpoint/2010/main" val="3973947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3C604F6-AFFA-E7C0-9E16-B48745EB69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Distributed Execution Overview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F18CD-5BB0-5323-F82F-8933EB6EB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641" y="2619240"/>
            <a:ext cx="6274678" cy="3346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5A8DF-1E51-AE8C-6DA3-19D920D4569A}"/>
              </a:ext>
            </a:extLst>
          </p:cNvPr>
          <p:cNvSpPr txBox="1"/>
          <p:nvPr/>
        </p:nvSpPr>
        <p:spPr>
          <a:xfrm>
            <a:off x="5026734" y="6067130"/>
            <a:ext cx="1629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Input Files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41DF8-7139-7A02-3FE2-D612D30B223B}"/>
              </a:ext>
            </a:extLst>
          </p:cNvPr>
          <p:cNvSpPr txBox="1"/>
          <p:nvPr/>
        </p:nvSpPr>
        <p:spPr>
          <a:xfrm>
            <a:off x="6205374" y="6067130"/>
            <a:ext cx="1629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Map Phase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91AF5-9DD8-AE50-3B27-646631864EA8}"/>
              </a:ext>
            </a:extLst>
          </p:cNvPr>
          <p:cNvSpPr txBox="1"/>
          <p:nvPr/>
        </p:nvSpPr>
        <p:spPr>
          <a:xfrm>
            <a:off x="9013118" y="6067130"/>
            <a:ext cx="1629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Reduce Phase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FDFE3-66A4-1C4A-ADBC-5F41FE007D29}"/>
              </a:ext>
            </a:extLst>
          </p:cNvPr>
          <p:cNvSpPr txBox="1"/>
          <p:nvPr/>
        </p:nvSpPr>
        <p:spPr>
          <a:xfrm>
            <a:off x="10626944" y="6067130"/>
            <a:ext cx="1629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Output Files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50295-CEC8-1A27-A053-A69F2E060FB9}"/>
              </a:ext>
            </a:extLst>
          </p:cNvPr>
          <p:cNvSpPr txBox="1"/>
          <p:nvPr/>
        </p:nvSpPr>
        <p:spPr>
          <a:xfrm>
            <a:off x="7470390" y="6072376"/>
            <a:ext cx="1452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Intermediate</a:t>
            </a:r>
          </a:p>
          <a:p>
            <a:pPr algn="ctr"/>
            <a:r>
              <a:rPr lang="en-US" dirty="0"/>
              <a:t>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DF44A-0479-EB6A-521D-378A58CBEBFD}"/>
              </a:ext>
            </a:extLst>
          </p:cNvPr>
          <p:cNvSpPr txBox="1"/>
          <p:nvPr/>
        </p:nvSpPr>
        <p:spPr>
          <a:xfrm>
            <a:off x="693681" y="1718944"/>
            <a:ext cx="69052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5" dirty="0">
                <a:solidFill>
                  <a:srgbClr val="C00000"/>
                </a:solidFill>
                <a:latin typeface="Tahoma"/>
                <a:cs typeface="Tahoma"/>
              </a:rPr>
              <a:t>Split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the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10" dirty="0">
                <a:latin typeface="Tahoma"/>
                <a:cs typeface="Tahoma"/>
              </a:rPr>
              <a:t>input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15" dirty="0">
                <a:latin typeface="Tahoma"/>
                <a:cs typeface="Tahoma"/>
              </a:rPr>
              <a:t>file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10" dirty="0">
                <a:latin typeface="Tahoma"/>
                <a:cs typeface="Tahoma"/>
              </a:rPr>
              <a:t>in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55" dirty="0">
                <a:latin typeface="Arial"/>
                <a:cs typeface="Arial"/>
              </a:rPr>
              <a:t>M</a:t>
            </a:r>
            <a:r>
              <a:rPr lang="en-US" sz="2000" spc="130" dirty="0">
                <a:latin typeface="Arial"/>
                <a:cs typeface="Arial"/>
              </a:rPr>
              <a:t> </a:t>
            </a:r>
            <a:r>
              <a:rPr lang="en-US" sz="2000" spc="-35" dirty="0">
                <a:latin typeface="Tahoma"/>
                <a:cs typeface="Tahoma"/>
              </a:rPr>
              <a:t>pieces</a:t>
            </a:r>
            <a:r>
              <a:rPr lang="en-US" sz="2000" spc="-20" dirty="0">
                <a:latin typeface="Tahoma"/>
                <a:cs typeface="Tahoma"/>
              </a:rPr>
              <a:t>.</a:t>
            </a:r>
            <a:r>
              <a:rPr lang="en-US" sz="2000" spc="125" dirty="0">
                <a:latin typeface="Tahoma"/>
                <a:cs typeface="Tahom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ahoma"/>
                <a:cs typeface="Tahoma"/>
              </a:rPr>
              <a:t>Start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5" dirty="0">
                <a:latin typeface="Tahoma"/>
                <a:cs typeface="Tahoma"/>
              </a:rPr>
              <a:t>up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30" dirty="0">
                <a:latin typeface="Tahoma"/>
                <a:cs typeface="Tahoma"/>
              </a:rPr>
              <a:t>copies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of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the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5" dirty="0">
                <a:solidFill>
                  <a:srgbClr val="C00000"/>
                </a:solidFill>
                <a:latin typeface="Tahoma"/>
                <a:cs typeface="Tahoma"/>
              </a:rPr>
              <a:t>user’s</a:t>
            </a:r>
            <a:r>
              <a:rPr lang="en-US" sz="2000" spc="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z="2000" spc="-30" dirty="0">
                <a:solidFill>
                  <a:srgbClr val="C00000"/>
                </a:solidFill>
                <a:latin typeface="Tahoma"/>
                <a:cs typeface="Tahoma"/>
              </a:rPr>
              <a:t>program</a:t>
            </a:r>
            <a:r>
              <a:rPr lang="en-US" sz="2000" spc="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z="2000" spc="-30" dirty="0">
                <a:latin typeface="Tahoma"/>
                <a:cs typeface="Tahoma"/>
              </a:rPr>
              <a:t>on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the </a:t>
            </a:r>
            <a:r>
              <a:rPr lang="en-US" sz="2000" spc="-35" dirty="0">
                <a:latin typeface="Tahoma"/>
                <a:cs typeface="Tahoma"/>
              </a:rPr>
              <a:t>nodes.</a:t>
            </a:r>
            <a:endParaRPr lang="en-US" sz="2000" dirty="0">
              <a:latin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20" dirty="0">
                <a:latin typeface="Tahoma"/>
                <a:cs typeface="Tahoma"/>
              </a:rPr>
              <a:t>T</a:t>
            </a:r>
            <a:r>
              <a:rPr lang="en-US" sz="2000" spc="-15" dirty="0">
                <a:latin typeface="Tahoma"/>
                <a:cs typeface="Tahoma"/>
              </a:rPr>
              <a:t>he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master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35" dirty="0">
                <a:solidFill>
                  <a:srgbClr val="C00000"/>
                </a:solidFill>
                <a:latin typeface="Tahoma"/>
                <a:cs typeface="Tahoma"/>
              </a:rPr>
              <a:t>assigns</a:t>
            </a:r>
            <a:r>
              <a:rPr lang="en-US" sz="2000" spc="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z="2000" spc="-20" dirty="0">
                <a:solidFill>
                  <a:srgbClr val="C00000"/>
                </a:solidFill>
                <a:latin typeface="Tahoma"/>
                <a:cs typeface="Tahoma"/>
              </a:rPr>
              <a:t>tasks</a:t>
            </a:r>
            <a:r>
              <a:rPr lang="en-US" sz="2000" spc="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z="2000" dirty="0">
                <a:latin typeface="Tahoma"/>
                <a:cs typeface="Tahoma"/>
              </a:rPr>
              <a:t>to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the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35" dirty="0">
                <a:latin typeface="Tahoma"/>
                <a:cs typeface="Tahoma"/>
              </a:rPr>
              <a:t>workers.</a:t>
            </a:r>
            <a:r>
              <a:rPr lang="en-US" sz="2000" spc="130" dirty="0">
                <a:latin typeface="Tahoma"/>
                <a:cs typeface="Tahom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5" dirty="0">
                <a:latin typeface="Tahoma"/>
                <a:cs typeface="Tahoma"/>
              </a:rPr>
              <a:t>Each </a:t>
            </a:r>
            <a:r>
              <a:rPr lang="en-US" sz="2000" spc="-30" dirty="0">
                <a:latin typeface="Tahoma"/>
                <a:cs typeface="Tahoma"/>
              </a:rPr>
              <a:t>map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40" dirty="0">
                <a:latin typeface="Tahoma"/>
                <a:cs typeface="Tahoma"/>
              </a:rPr>
              <a:t>worker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40" dirty="0">
                <a:latin typeface="Tahoma"/>
                <a:cs typeface="Tahoma"/>
              </a:rPr>
              <a:t>processes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35" dirty="0">
                <a:latin typeface="Tahoma"/>
                <a:cs typeface="Tahoma"/>
              </a:rPr>
              <a:t>a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30" dirty="0">
                <a:latin typeface="Tahoma"/>
                <a:cs typeface="Tahoma"/>
              </a:rPr>
              <a:t>piece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of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10" dirty="0">
                <a:latin typeface="Tahoma"/>
                <a:cs typeface="Tahoma"/>
              </a:rPr>
              <a:t>input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15" dirty="0">
                <a:latin typeface="Tahoma"/>
                <a:cs typeface="Tahoma"/>
              </a:rPr>
              <a:t>data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40" dirty="0">
                <a:latin typeface="Tahoma"/>
                <a:cs typeface="Tahoma"/>
              </a:rPr>
              <a:t>by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running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the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25" dirty="0">
                <a:latin typeface="Tahoma"/>
                <a:cs typeface="Tahoma"/>
              </a:rPr>
              <a:t>user’s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30" dirty="0">
                <a:solidFill>
                  <a:srgbClr val="C00000"/>
                </a:solidFill>
                <a:latin typeface="Tahoma"/>
                <a:cs typeface="Tahoma"/>
              </a:rPr>
              <a:t>map</a:t>
            </a:r>
            <a:r>
              <a:rPr lang="en-US" sz="2000" spc="-2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z="2000" spc="-10" dirty="0">
                <a:solidFill>
                  <a:srgbClr val="C00000"/>
                </a:solidFill>
                <a:latin typeface="Tahoma"/>
                <a:cs typeface="Tahoma"/>
              </a:rPr>
              <a:t>function</a:t>
            </a:r>
            <a:endParaRPr lang="en-US" sz="2000" spc="130" dirty="0">
              <a:solidFill>
                <a:srgbClr val="C00000"/>
              </a:solidFill>
              <a:latin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ahoma"/>
                <a:cs typeface="Tahoma"/>
              </a:rPr>
              <a:t>The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35" dirty="0">
                <a:latin typeface="Tahoma"/>
                <a:cs typeface="Tahoma"/>
              </a:rPr>
              <a:t>reduce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40" dirty="0">
                <a:latin typeface="Tahoma"/>
                <a:cs typeface="Tahoma"/>
              </a:rPr>
              <a:t>worker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40" dirty="0">
                <a:latin typeface="Tahoma"/>
                <a:cs typeface="Tahoma"/>
              </a:rPr>
              <a:t>processes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35" dirty="0">
                <a:latin typeface="Tahoma"/>
                <a:cs typeface="Tahoma"/>
              </a:rPr>
              <a:t>each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40" dirty="0">
                <a:latin typeface="Tahoma"/>
                <a:cs typeface="Tahoma"/>
              </a:rPr>
              <a:t>key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30" dirty="0">
                <a:latin typeface="Tahoma"/>
                <a:cs typeface="Tahoma"/>
              </a:rPr>
              <a:t>using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the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5" dirty="0">
                <a:latin typeface="Tahoma"/>
                <a:cs typeface="Tahoma"/>
              </a:rPr>
              <a:t>user’s</a:t>
            </a:r>
            <a:r>
              <a:rPr lang="en-US" sz="2000" spc="30" dirty="0">
                <a:latin typeface="Tahoma"/>
                <a:cs typeface="Tahoma"/>
              </a:rPr>
              <a:t> </a:t>
            </a:r>
            <a:r>
              <a:rPr lang="en-US" sz="2000" spc="-35" dirty="0">
                <a:solidFill>
                  <a:srgbClr val="C00000"/>
                </a:solidFill>
                <a:latin typeface="Tahoma"/>
                <a:cs typeface="Tahoma"/>
              </a:rPr>
              <a:t>reduce</a:t>
            </a:r>
            <a:r>
              <a:rPr lang="en-US" sz="2000" spc="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z="2000" spc="-15" dirty="0">
                <a:solidFill>
                  <a:srgbClr val="C00000"/>
                </a:solidFill>
                <a:latin typeface="Tahoma"/>
                <a:cs typeface="Tahoma"/>
              </a:rPr>
              <a:t>function</a:t>
            </a:r>
            <a:endParaRPr lang="en-US" sz="2000" spc="130" dirty="0">
              <a:solidFill>
                <a:srgbClr val="C00000"/>
              </a:solidFill>
              <a:latin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ahoma"/>
                <a:cs typeface="Tahoma"/>
              </a:rPr>
              <a:t>The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result</a:t>
            </a:r>
            <a:r>
              <a:rPr lang="en-US" sz="2000" spc="20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is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15" dirty="0">
                <a:latin typeface="Tahoma"/>
                <a:cs typeface="Tahoma"/>
              </a:rPr>
              <a:t>written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dirty="0">
                <a:latin typeface="Tahoma"/>
                <a:cs typeface="Tahoma"/>
              </a:rPr>
              <a:t>to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20" dirty="0">
                <a:latin typeface="Tahoma"/>
                <a:cs typeface="Tahoma"/>
              </a:rPr>
              <a:t>the</a:t>
            </a:r>
            <a:r>
              <a:rPr lang="en-US" sz="2000" spc="25" dirty="0">
                <a:latin typeface="Tahoma"/>
                <a:cs typeface="Tahoma"/>
              </a:rPr>
              <a:t> </a:t>
            </a:r>
            <a:r>
              <a:rPr lang="en-US" sz="2000" spc="-15" dirty="0">
                <a:solidFill>
                  <a:srgbClr val="C00000"/>
                </a:solidFill>
                <a:latin typeface="Trebuchet MS"/>
                <a:cs typeface="Trebuchet MS"/>
              </a:rPr>
              <a:t>global</a:t>
            </a:r>
            <a:r>
              <a:rPr lang="en-US" sz="2000" spc="3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lang="en-US" sz="2000" spc="-15" dirty="0">
                <a:solidFill>
                  <a:srgbClr val="C00000"/>
                </a:solidFill>
                <a:latin typeface="Tahoma"/>
                <a:cs typeface="Tahoma"/>
              </a:rPr>
              <a:t>file</a:t>
            </a:r>
            <a:r>
              <a:rPr lang="en-US" sz="2000" spc="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z="2000" spc="-30" dirty="0">
                <a:solidFill>
                  <a:srgbClr val="C00000"/>
                </a:solidFill>
                <a:latin typeface="Tahoma"/>
                <a:cs typeface="Tahoma"/>
              </a:rPr>
              <a:t>system</a:t>
            </a:r>
            <a:r>
              <a:rPr lang="en-US" sz="2000" spc="-30" dirty="0">
                <a:latin typeface="Tahoma"/>
                <a:cs typeface="Tahoma"/>
              </a:rPr>
              <a:t>.</a:t>
            </a:r>
            <a:endParaRPr lang="en-US" sz="2000" dirty="0">
              <a:latin typeface="Tahoma"/>
              <a:cs typeface="Tahoma"/>
            </a:endParaRPr>
          </a:p>
          <a:p>
            <a:endParaRPr lang="en-US" sz="2000" spc="130" dirty="0">
              <a:latin typeface="Tahoma"/>
              <a:cs typeface="Tahoma"/>
            </a:endParaRPr>
          </a:p>
          <a:p>
            <a:endParaRPr lang="en-US" sz="2000" spc="-5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987973" y="1536242"/>
            <a:ext cx="9756227" cy="1934504"/>
          </a:xfrm>
          <a:prstGeom prst="rect">
            <a:avLst/>
          </a:prstGeom>
        </p:spPr>
        <p:txBody>
          <a:bodyPr vert="horz" wrap="square" lIns="0" tIns="13335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508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en-US" sz="2400" dirty="0"/>
              <a:t>Support vector machines (SVMs) are a set of </a:t>
            </a:r>
            <a:r>
              <a:rPr lang="en-US" sz="2400" dirty="0">
                <a:solidFill>
                  <a:srgbClr val="FF0000"/>
                </a:solidFill>
              </a:rPr>
              <a:t>supervised</a:t>
            </a:r>
            <a:r>
              <a:rPr lang="en-US" sz="2400" dirty="0"/>
              <a:t> learning methods used for </a:t>
            </a:r>
            <a:r>
              <a:rPr lang="en-US" sz="2400" dirty="0">
                <a:solidFill>
                  <a:srgbClr val="FF0000"/>
                </a:solidFill>
              </a:rPr>
              <a:t>classification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regression</a:t>
            </a:r>
            <a:r>
              <a:rPr lang="en-US" sz="2400" dirty="0"/>
              <a:t>. It can be employed for both </a:t>
            </a:r>
            <a:r>
              <a:rPr lang="en-US" sz="2400" dirty="0">
                <a:solidFill>
                  <a:srgbClr val="FF0000"/>
                </a:solidFill>
              </a:rPr>
              <a:t>linear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nonlinear</a:t>
            </a:r>
            <a:r>
              <a:rPr lang="en-US" sz="2400" dirty="0"/>
              <a:t> classifications. SVM finds the </a:t>
            </a:r>
            <a:r>
              <a:rPr lang="en-US" sz="2400" dirty="0">
                <a:solidFill>
                  <a:srgbClr val="C00000"/>
                </a:solidFill>
              </a:rPr>
              <a:t>best separating</a:t>
            </a:r>
            <a:r>
              <a:rPr lang="en-US" sz="2400" dirty="0"/>
              <a:t> line (or plane or </a:t>
            </a:r>
            <a:r>
              <a:rPr lang="en-US" sz="2400" dirty="0">
                <a:solidFill>
                  <a:srgbClr val="C00000"/>
                </a:solidFill>
              </a:rPr>
              <a:t>hyperplane</a:t>
            </a:r>
            <a:r>
              <a:rPr lang="en-US" sz="2400" dirty="0"/>
              <a:t>) for classification.</a:t>
            </a: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7973" y="521172"/>
            <a:ext cx="8239214" cy="690574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Support Vector Machine (SVM)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E6163C96-A025-5DAD-67CE-14AF9DC459F6}"/>
              </a:ext>
            </a:extLst>
          </p:cNvPr>
          <p:cNvSpPr txBox="1"/>
          <p:nvPr/>
        </p:nvSpPr>
        <p:spPr>
          <a:xfrm>
            <a:off x="2133600" y="5811422"/>
            <a:ext cx="307175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94945" algn="ctr">
              <a:tabLst>
                <a:tab pos="2171065" algn="l"/>
              </a:tabLst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x</a:t>
            </a:r>
            <a:r>
              <a:rPr sz="2000" i="1" spc="97" baseline="-23569" dirty="0">
                <a:latin typeface="Times New Roman"/>
                <a:cs typeface="Times New Roman"/>
              </a:rPr>
              <a:t>i</a:t>
            </a:r>
            <a:r>
              <a:rPr sz="2000" i="1" spc="-52" baseline="-2356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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Symbol"/>
                <a:cs typeface="Symbol"/>
              </a:rPr>
              <a:t>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000" i="1" spc="-37" baseline="-23569" dirty="0">
                <a:latin typeface="Times New Roman"/>
                <a:cs typeface="Times New Roman"/>
              </a:rPr>
              <a:t>i</a:t>
            </a:r>
            <a:r>
              <a:rPr sz="2000" i="1" baseline="-23569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</a:t>
            </a:r>
            <a:r>
              <a:rPr sz="2400" spc="-33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endParaRPr sz="2400" dirty="0">
              <a:latin typeface="Times New Roman"/>
              <a:cs typeface="Times New Roman"/>
            </a:endParaRPr>
          </a:p>
          <a:p>
            <a:pPr marL="50800">
              <a:spcBef>
                <a:spcPts val="15"/>
              </a:spcBef>
              <a:tabLst>
                <a:tab pos="2185035" algn="l"/>
              </a:tabLst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Symbol"/>
                <a:cs typeface="Symbol"/>
              </a:rPr>
              <a:t>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000" i="1" spc="-75" baseline="-23569" dirty="0">
                <a:latin typeface="Times New Roman"/>
                <a:cs typeface="Times New Roman"/>
              </a:rPr>
              <a:t>i</a:t>
            </a:r>
            <a:r>
              <a:rPr sz="2000" i="1" spc="82" baseline="-23569" dirty="0">
                <a:latin typeface="Times New Roman"/>
                <a:cs typeface="Times New Roman"/>
              </a:rPr>
              <a:t> </a:t>
            </a:r>
            <a:r>
              <a:rPr sz="3200" spc="-305" dirty="0">
                <a:latin typeface="Symbol"/>
                <a:cs typeface="Symbol"/>
              </a:rPr>
              <a:t></a:t>
            </a:r>
            <a:r>
              <a:rPr sz="3200" spc="-5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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Symbol"/>
                <a:cs typeface="Symbol"/>
              </a:rPr>
              <a:t>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000" i="1" spc="-37" baseline="-23569" dirty="0">
                <a:latin typeface="Times New Roman"/>
                <a:cs typeface="Times New Roman"/>
              </a:rPr>
              <a:t>i</a:t>
            </a:r>
            <a:r>
              <a:rPr sz="2000" i="1" baseline="-23569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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Symbol"/>
                <a:cs typeface="Symbol"/>
              </a:rPr>
              <a:t></a:t>
            </a:r>
            <a:r>
              <a:rPr sz="2400" spc="-25" dirty="0">
                <a:latin typeface="Times New Roman"/>
                <a:cs typeface="Times New Roman"/>
              </a:rPr>
              <a:t>1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6EE7ABF-1BDD-49C2-3D26-8C4EBFC8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204805"/>
            <a:ext cx="2676525" cy="23627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ABA888-128A-CD6E-EB83-B6BDC11DBC24}"/>
              </a:ext>
            </a:extLst>
          </p:cNvPr>
          <p:cNvSpPr txBox="1"/>
          <p:nvPr/>
        </p:nvSpPr>
        <p:spPr>
          <a:xfrm>
            <a:off x="5205350" y="5539000"/>
            <a:ext cx="50816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26364">
              <a:spcBef>
                <a:spcPts val="575"/>
              </a:spcBef>
              <a:tabLst>
                <a:tab pos="355600" algn="l"/>
              </a:tabLst>
            </a:pPr>
            <a:r>
              <a:rPr lang="en-US" spc="-10" dirty="0">
                <a:latin typeface="Times New Roman"/>
                <a:cs typeface="Times New Roman"/>
              </a:rPr>
              <a:t>The line shows the decision boundary:</a:t>
            </a:r>
            <a:endParaRPr lang="en-US" dirty="0">
              <a:latin typeface="Times New Roman"/>
              <a:cs typeface="Times New Roman"/>
            </a:endParaRPr>
          </a:p>
          <a:p>
            <a:pPr marL="355600" marR="126364" indent="-342900"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dirty="0">
                <a:latin typeface="Times New Roman"/>
                <a:cs typeface="Times New Roman"/>
              </a:rPr>
              <a:t>The data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above the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red </a:t>
            </a:r>
            <a:r>
              <a:rPr lang="en-US" dirty="0">
                <a:latin typeface="Times New Roman"/>
                <a:cs typeface="Times New Roman"/>
              </a:rPr>
              <a:t>line</a:t>
            </a:r>
            <a:r>
              <a:rPr lang="en-US" spc="-4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belongs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to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class</a:t>
            </a:r>
            <a:r>
              <a:rPr lang="en-US" spc="-2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‘x’</a:t>
            </a:r>
            <a:endParaRPr lang="en-US" dirty="0">
              <a:latin typeface="Times New Roman"/>
              <a:cs typeface="Times New Roman"/>
            </a:endParaRPr>
          </a:p>
          <a:p>
            <a:pPr marL="355600" marR="142875" indent="-342900">
              <a:spcBef>
                <a:spcPts val="58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dirty="0">
                <a:latin typeface="Times New Roman"/>
                <a:cs typeface="Times New Roman"/>
              </a:rPr>
              <a:t>The data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below red </a:t>
            </a:r>
            <a:r>
              <a:rPr lang="en-US" spc="-20" dirty="0">
                <a:latin typeface="Times New Roman"/>
                <a:cs typeface="Times New Roman"/>
              </a:rPr>
              <a:t>line </a:t>
            </a:r>
            <a:r>
              <a:rPr lang="en-US" dirty="0">
                <a:latin typeface="Times New Roman"/>
                <a:cs typeface="Times New Roman"/>
              </a:rPr>
              <a:t>belongs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to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class</a:t>
            </a:r>
            <a:r>
              <a:rPr lang="en-US" spc="-25" dirty="0">
                <a:latin typeface="Times New Roman"/>
                <a:cs typeface="Times New Roman"/>
              </a:rPr>
              <a:t> ‘o’</a:t>
            </a:r>
            <a:endParaRPr lang="en-US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799493" y="2884296"/>
            <a:ext cx="1447800" cy="40011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latin typeface="Arial" pitchFamily="34" charset="0"/>
                <a:cs typeface="Arial" pitchFamily="34" charset="0"/>
              </a:rPr>
              <a:t>HDFS</a:t>
            </a:r>
            <a:endParaRPr lang="fa-IR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450" name="AutoShape 2" descr="MapReduce Compute Distribution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52" name="AutoShape 4" descr="MapReduce Compute Distribution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6750" y="5113392"/>
            <a:ext cx="595328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4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7274" y="3284406"/>
            <a:ext cx="58070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2AC09B3-0C09-3B3E-4CF4-221D0D7F7C9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Distributed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C6A70-18C0-B751-C865-AD7051435368}"/>
              </a:ext>
            </a:extLst>
          </p:cNvPr>
          <p:cNvSpPr txBox="1"/>
          <p:nvPr/>
        </p:nvSpPr>
        <p:spPr>
          <a:xfrm>
            <a:off x="924910" y="1162051"/>
            <a:ext cx="105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Hadoop Distributed File System (HDFS) is a </a:t>
            </a:r>
            <a:r>
              <a:rPr lang="en-US" sz="2400" dirty="0">
                <a:solidFill>
                  <a:srgbClr val="C00000"/>
                </a:solidFill>
              </a:rPr>
              <a:t>distributed</a:t>
            </a:r>
            <a:r>
              <a:rPr lang="en-US" sz="2400" dirty="0"/>
              <a:t> file system that handles </a:t>
            </a:r>
            <a:r>
              <a:rPr lang="en-US" sz="2400" dirty="0">
                <a:solidFill>
                  <a:srgbClr val="C00000"/>
                </a:solidFill>
              </a:rPr>
              <a:t>large data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HDFS instance may consist of </a:t>
            </a:r>
            <a:r>
              <a:rPr lang="en-US" sz="2400" dirty="0">
                <a:solidFill>
                  <a:srgbClr val="C00000"/>
                </a:solidFill>
              </a:rPr>
              <a:t>thousands of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HDFS has been built to detect faults and </a:t>
            </a:r>
            <a:r>
              <a:rPr lang="en-US" sz="2400" dirty="0">
                <a:solidFill>
                  <a:srgbClr val="C00000"/>
                </a:solidFill>
              </a:rPr>
              <a:t>automatically recover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C6662-8045-4084-4F2E-A5FE3B6C0ACF}"/>
              </a:ext>
            </a:extLst>
          </p:cNvPr>
          <p:cNvSpPr txBox="1"/>
          <p:nvPr/>
        </p:nvSpPr>
        <p:spPr>
          <a:xfrm>
            <a:off x="241738" y="4483753"/>
            <a:ext cx="55704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Some elements of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big data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organized by HDFS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Volume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- The amount of data generated.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Velocity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- How fast data is generated and analyzed.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Variety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- The type of data, this can be structured, unstructured, etc.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B2CB-389F-5621-1F1D-F9D8A190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3A09-DA22-477E-E9CE-74EE4FE49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69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Spark platform designed based on </a:t>
            </a:r>
            <a:r>
              <a:rPr lang="en-US" dirty="0">
                <a:solidFill>
                  <a:srgbClr val="C00000"/>
                </a:solidFill>
              </a:rPr>
              <a:t>Map-reduce </a:t>
            </a:r>
            <a:r>
              <a:rPr lang="en-US" dirty="0"/>
              <a:t>framework for parallel processing and in-memory computation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Machine Learning </a:t>
            </a:r>
            <a:r>
              <a:rPr lang="en-US" dirty="0"/>
              <a:t>library (</a:t>
            </a:r>
            <a:r>
              <a:rPr lang="en-US" dirty="0" err="1"/>
              <a:t>MLlib</a:t>
            </a:r>
            <a:r>
              <a:rPr lang="en-US" dirty="0"/>
              <a:t>) of Spark contains: </a:t>
            </a:r>
          </a:p>
          <a:p>
            <a:pPr indent="339725">
              <a:buFont typeface="Arial" panose="020B0604020202020204" pitchFamily="34" charset="0"/>
              <a:buChar char="•"/>
            </a:pPr>
            <a:r>
              <a:rPr lang="en-US" sz="2400" b="1" dirty="0"/>
              <a:t>Classification</a:t>
            </a:r>
            <a:r>
              <a:rPr lang="en-US" sz="2400" dirty="0"/>
              <a:t>: SVM, Naive Bayes, Random Forests, Neural Networks, ...</a:t>
            </a:r>
          </a:p>
          <a:p>
            <a:pPr indent="339725">
              <a:buFont typeface="Arial" panose="020B0604020202020204" pitchFamily="34" charset="0"/>
              <a:buChar char="•"/>
            </a:pPr>
            <a:r>
              <a:rPr lang="en-US" sz="2400" b="1" dirty="0"/>
              <a:t>Regression</a:t>
            </a:r>
            <a:r>
              <a:rPr lang="en-US" sz="2400" dirty="0"/>
              <a:t>: Linear Regression, ...</a:t>
            </a:r>
          </a:p>
          <a:p>
            <a:pPr indent="339725">
              <a:buFont typeface="Arial" panose="020B0604020202020204" pitchFamily="34" charset="0"/>
              <a:buChar char="•"/>
            </a:pPr>
            <a:r>
              <a:rPr lang="en-US" sz="2400" b="1" dirty="0"/>
              <a:t>Clustering</a:t>
            </a:r>
            <a:r>
              <a:rPr lang="en-US" sz="2400" dirty="0"/>
              <a:t>: K-means, ...</a:t>
            </a:r>
          </a:p>
          <a:p>
            <a:pPr indent="339725">
              <a:buFont typeface="Arial" panose="020B0604020202020204" pitchFamily="34" charset="0"/>
              <a:buChar char="•"/>
            </a:pPr>
            <a:r>
              <a:rPr lang="en-US" sz="2400" b="1" dirty="0"/>
              <a:t>Dimensionality Reduction</a:t>
            </a:r>
            <a:r>
              <a:rPr lang="en-US" sz="2400" dirty="0"/>
              <a:t>: PCA, LDA, ...</a:t>
            </a:r>
          </a:p>
          <a:p>
            <a:pPr indent="339725">
              <a:buFont typeface="Arial" panose="020B0604020202020204" pitchFamily="34" charset="0"/>
              <a:buChar char="•"/>
            </a:pPr>
            <a:r>
              <a:rPr lang="en-US" sz="2400" b="1" dirty="0"/>
              <a:t>Association Rules</a:t>
            </a:r>
            <a:r>
              <a:rPr lang="en-US" sz="2400" dirty="0"/>
              <a:t>: FP-growth,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05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93368D57-764B-3A2F-B293-D04A40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19" y="1113622"/>
            <a:ext cx="7502887" cy="527879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880B2C-25A0-307A-630E-D457F909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25"/>
            <a:ext cx="10515600" cy="1325563"/>
          </a:xfrm>
        </p:spPr>
        <p:txBody>
          <a:bodyPr/>
          <a:lstStyle/>
          <a:p>
            <a:r>
              <a:rPr lang="en-US" dirty="0"/>
              <a:t>Machine Learning Models- Recap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692D286-BBE3-B67F-1F51-E44717AF8C84}"/>
              </a:ext>
            </a:extLst>
          </p:cNvPr>
          <p:cNvSpPr txBox="1"/>
          <p:nvPr/>
        </p:nvSpPr>
        <p:spPr>
          <a:xfrm>
            <a:off x="7522274" y="2395150"/>
            <a:ext cx="2061232" cy="23283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61414" rIns="0" bIns="0" rtlCol="0">
            <a:spAutoFit/>
          </a:bodyPr>
          <a:lstStyle/>
          <a:p>
            <a:pPr marL="115780">
              <a:spcBef>
                <a:spcPts val="484"/>
              </a:spcBef>
            </a:pPr>
            <a:r>
              <a:rPr sz="1110" dirty="0">
                <a:latin typeface="Arial MT"/>
                <a:cs typeface="Arial MT"/>
              </a:rPr>
              <a:t>Learning</a:t>
            </a:r>
            <a:r>
              <a:rPr sz="1110" spc="-24" dirty="0">
                <a:latin typeface="Arial MT"/>
                <a:cs typeface="Arial MT"/>
              </a:rPr>
              <a:t> </a:t>
            </a:r>
            <a:r>
              <a:rPr sz="1110" dirty="0">
                <a:latin typeface="Arial MT"/>
                <a:cs typeface="Arial MT"/>
              </a:rPr>
              <a:t>using</a:t>
            </a:r>
            <a:r>
              <a:rPr sz="1110" spc="-16" dirty="0">
                <a:latin typeface="Arial MT"/>
                <a:cs typeface="Arial MT"/>
              </a:rPr>
              <a:t> </a:t>
            </a:r>
            <a:r>
              <a:rPr sz="1110" b="1" dirty="0">
                <a:solidFill>
                  <a:srgbClr val="FF3333"/>
                </a:solidFill>
                <a:latin typeface="Arial"/>
                <a:cs typeface="Arial"/>
              </a:rPr>
              <a:t>labeled</a:t>
            </a:r>
            <a:r>
              <a:rPr sz="1110" b="1" spc="-24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110" dirty="0">
                <a:latin typeface="Arial MT"/>
                <a:cs typeface="Arial MT"/>
              </a:rPr>
              <a:t>data</a:t>
            </a:r>
          </a:p>
        </p:txBody>
      </p:sp>
      <p:sp>
        <p:nvSpPr>
          <p:cNvPr id="4" name="object 34">
            <a:extLst>
              <a:ext uri="{FF2B5EF4-FFF2-40B4-BE49-F238E27FC236}">
                <a16:creationId xmlns:a16="http://schemas.microsoft.com/office/drawing/2014/main" id="{68FCA3EE-71EC-50FB-D658-8E849325FE65}"/>
              </a:ext>
            </a:extLst>
          </p:cNvPr>
          <p:cNvSpPr txBox="1"/>
          <p:nvPr/>
        </p:nvSpPr>
        <p:spPr>
          <a:xfrm>
            <a:off x="2000821" y="2405460"/>
            <a:ext cx="2061233" cy="16100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7048" rIns="0" bIns="0" rtlCol="0">
            <a:spAutoFit/>
          </a:bodyPr>
          <a:lstStyle/>
          <a:p>
            <a:pPr marL="195313" indent="-110745">
              <a:lnSpc>
                <a:spcPts val="1174"/>
              </a:lnSpc>
              <a:spcBef>
                <a:spcPts val="56"/>
              </a:spcBef>
            </a:pPr>
            <a:r>
              <a:rPr sz="1110" dirty="0">
                <a:latin typeface="Arial MT"/>
                <a:cs typeface="Arial MT"/>
              </a:rPr>
              <a:t>Learning using </a:t>
            </a:r>
            <a:r>
              <a:rPr sz="1110" b="1" dirty="0">
                <a:solidFill>
                  <a:srgbClr val="FF3333"/>
                </a:solidFill>
                <a:latin typeface="Arial"/>
                <a:cs typeface="Arial"/>
              </a:rPr>
              <a:t>unlabeled </a:t>
            </a:r>
            <a:r>
              <a:rPr sz="1110" dirty="0">
                <a:latin typeface="Arial MT"/>
                <a:cs typeface="Arial MT"/>
              </a:rPr>
              <a:t>data</a:t>
            </a:r>
          </a:p>
        </p:txBody>
      </p:sp>
      <p:sp>
        <p:nvSpPr>
          <p:cNvPr id="6" name="object 41">
            <a:extLst>
              <a:ext uri="{FF2B5EF4-FFF2-40B4-BE49-F238E27FC236}">
                <a16:creationId xmlns:a16="http://schemas.microsoft.com/office/drawing/2014/main" id="{E9B24B21-2687-CFD6-CF3E-03E618A3709F}"/>
              </a:ext>
            </a:extLst>
          </p:cNvPr>
          <p:cNvSpPr txBox="1"/>
          <p:nvPr/>
        </p:nvSpPr>
        <p:spPr>
          <a:xfrm>
            <a:off x="4062054" y="6492875"/>
            <a:ext cx="3527481" cy="17625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22150" rIns="0" bIns="0" rtlCol="0">
            <a:spAutoFit/>
          </a:bodyPr>
          <a:lstStyle/>
          <a:p>
            <a:pPr marL="60407" marR="1007">
              <a:lnSpc>
                <a:spcPts val="1174"/>
              </a:lnSpc>
              <a:spcBef>
                <a:spcPts val="174"/>
              </a:spcBef>
            </a:pPr>
            <a:r>
              <a:rPr lang="en-US" sz="1110" dirty="0">
                <a:latin typeface="Arial MT"/>
                <a:cs typeface="Arial MT"/>
              </a:rPr>
              <a:t>Learning</a:t>
            </a:r>
            <a:r>
              <a:rPr lang="en-US" sz="1110" spc="8" dirty="0">
                <a:latin typeface="Arial MT"/>
                <a:cs typeface="Arial MT"/>
              </a:rPr>
              <a:t> </a:t>
            </a:r>
            <a:r>
              <a:rPr lang="en-US" sz="1110" dirty="0">
                <a:latin typeface="Arial MT"/>
                <a:cs typeface="Arial MT"/>
              </a:rPr>
              <a:t>through</a:t>
            </a:r>
            <a:r>
              <a:rPr sz="1110" dirty="0">
                <a:latin typeface="Arial MT"/>
                <a:cs typeface="Arial MT"/>
              </a:rPr>
              <a:t> </a:t>
            </a:r>
            <a:r>
              <a:rPr sz="1110" dirty="0">
                <a:solidFill>
                  <a:srgbClr val="FF0000"/>
                </a:solidFill>
                <a:latin typeface="Arial MT"/>
                <a:cs typeface="Arial MT"/>
              </a:rPr>
              <a:t>Interactions</a:t>
            </a:r>
            <a:r>
              <a:rPr sz="1110" dirty="0">
                <a:latin typeface="Arial MT"/>
                <a:cs typeface="Arial MT"/>
              </a:rPr>
              <a:t> with </a:t>
            </a:r>
            <a:r>
              <a:rPr sz="1110" spc="8" dirty="0">
                <a:latin typeface="Arial MT"/>
                <a:cs typeface="Arial MT"/>
              </a:rPr>
              <a:t>an </a:t>
            </a:r>
            <a:r>
              <a:rPr sz="1110" dirty="0">
                <a:latin typeface="Arial MT"/>
                <a:cs typeface="Arial MT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73709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F9F966E-9B0A-9C18-016C-3B1038586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181946"/>
              </p:ext>
            </p:extLst>
          </p:nvPr>
        </p:nvGraphicFramePr>
        <p:xfrm>
          <a:off x="1095375" y="3539047"/>
          <a:ext cx="2593756" cy="272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978280" imgH="3124080" progId="">
                  <p:embed/>
                </p:oleObj>
              </mc:Choice>
              <mc:Fallback>
                <p:oleObj name="PBrush" r:id="rId3" imgW="2978280" imgH="31240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87D9516-3530-DC46-089E-73F2AB52C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5375" y="3539047"/>
                        <a:ext cx="2593756" cy="2720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349D-FD54-D19C-4457-A4922DB1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7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5CFAB-65F7-C091-EDB6-7636500B930F}"/>
              </a:ext>
            </a:extLst>
          </p:cNvPr>
          <p:cNvSpPr txBox="1"/>
          <p:nvPr/>
        </p:nvSpPr>
        <p:spPr>
          <a:xfrm>
            <a:off x="3129534" y="6211669"/>
            <a:ext cx="661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Our goal is not just to create a model that perform well on data used for training the model but also perform well for new / unseen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ECAEA3-28CA-F11C-3C0E-26C69851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372" y="1324253"/>
            <a:ext cx="8438243" cy="2788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AB00-D8A7-B91D-5C03-4E91C0E7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31" y="4300093"/>
            <a:ext cx="103155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6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4E96-91A5-EE12-9621-B0C8A5E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Overfitting- Example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F3B23FF-72D2-A41F-7D62-F03C873242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797750"/>
              </p:ext>
            </p:extLst>
          </p:nvPr>
        </p:nvGraphicFramePr>
        <p:xfrm>
          <a:off x="7717219" y="2227263"/>
          <a:ext cx="2764221" cy="213762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921407">
                  <a:extLst>
                    <a:ext uri="{9D8B030D-6E8A-4147-A177-3AD203B41FA5}">
                      <a16:colId xmlns:a16="http://schemas.microsoft.com/office/drawing/2014/main" val="3104593648"/>
                    </a:ext>
                  </a:extLst>
                </a:gridCol>
                <a:gridCol w="921407">
                  <a:extLst>
                    <a:ext uri="{9D8B030D-6E8A-4147-A177-3AD203B41FA5}">
                      <a16:colId xmlns:a16="http://schemas.microsoft.com/office/drawing/2014/main" val="1451973822"/>
                    </a:ext>
                  </a:extLst>
                </a:gridCol>
                <a:gridCol w="921407">
                  <a:extLst>
                    <a:ext uri="{9D8B030D-6E8A-4147-A177-3AD203B41FA5}">
                      <a16:colId xmlns:a16="http://schemas.microsoft.com/office/drawing/2014/main" val="1409834288"/>
                    </a:ext>
                  </a:extLst>
                </a:gridCol>
              </a:tblGrid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Bedrooms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835074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22627364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33256370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Low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2460348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4609772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74268251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Low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4569333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highlight>
                            <a:srgbClr val="FFFF00"/>
                          </a:highlight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Low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107177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F47696A-1B76-C257-4EBB-924B1EBF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33" y="2405939"/>
            <a:ext cx="5372590" cy="11866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9D764F-C9C5-6463-8945-D97A6A1D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3" y="4729584"/>
            <a:ext cx="4904234" cy="15135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04A221-389E-94AB-5097-F549C3CF062F}"/>
              </a:ext>
            </a:extLst>
          </p:cNvPr>
          <p:cNvSpPr txBox="1"/>
          <p:nvPr/>
        </p:nvSpPr>
        <p:spPr>
          <a:xfrm>
            <a:off x="2832100" y="1890713"/>
            <a:ext cx="2297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Right Fit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E2BEA6-AC92-5BE4-B258-A75C5317310E}"/>
              </a:ext>
            </a:extLst>
          </p:cNvPr>
          <p:cNvSpPr txBox="1"/>
          <p:nvPr/>
        </p:nvSpPr>
        <p:spPr>
          <a:xfrm>
            <a:off x="2832100" y="4307874"/>
            <a:ext cx="2297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Overfitted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066DF-BB13-871A-3AE7-219165A7FFC7}"/>
              </a:ext>
            </a:extLst>
          </p:cNvPr>
          <p:cNvSpPr txBox="1"/>
          <p:nvPr/>
        </p:nvSpPr>
        <p:spPr>
          <a:xfrm>
            <a:off x="5517931" y="3607105"/>
            <a:ext cx="182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Accuracy = 86%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BCE51-B014-44BA-C0CB-9E2A10CDD046}"/>
              </a:ext>
            </a:extLst>
          </p:cNvPr>
          <p:cNvSpPr txBox="1"/>
          <p:nvPr/>
        </p:nvSpPr>
        <p:spPr>
          <a:xfrm>
            <a:off x="5517931" y="6262437"/>
            <a:ext cx="182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Accuracy = 100% </a:t>
            </a:r>
          </a:p>
        </p:txBody>
      </p:sp>
    </p:spTree>
    <p:extLst>
      <p:ext uri="{BB962C8B-B14F-4D97-AF65-F5344CB8AC3E}">
        <p14:creationId xmlns:p14="http://schemas.microsoft.com/office/powerpoint/2010/main" val="3008984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3D2A-3EDA-1046-071F-A6E6BE53F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 in </a:t>
            </a:r>
            <a:r>
              <a:rPr lang="en-US" dirty="0" err="1"/>
              <a:t>Dtree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B23A3-5BAB-AB91-E983-C16C115ED711}"/>
              </a:ext>
            </a:extLst>
          </p:cNvPr>
          <p:cNvSpPr txBox="1"/>
          <p:nvPr/>
        </p:nvSpPr>
        <p:spPr>
          <a:xfrm>
            <a:off x="472964" y="1878578"/>
            <a:ext cx="106785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</a:t>
            </a:r>
            <a:r>
              <a:rPr lang="en-US" sz="1800" dirty="0"/>
              <a:t> Reduce model complexity by </a:t>
            </a:r>
            <a:r>
              <a:rPr lang="en-US" sz="1800" dirty="0">
                <a:solidFill>
                  <a:srgbClr val="C00000"/>
                </a:solidFill>
              </a:rPr>
              <a:t>stopping growth </a:t>
            </a:r>
            <a:r>
              <a:rPr lang="en-US" sz="1800" dirty="0"/>
              <a:t>of the tree using constraints </a:t>
            </a:r>
            <a:r>
              <a:rPr lang="en-US" dirty="0"/>
              <a:t>	</a:t>
            </a:r>
          </a:p>
          <a:p>
            <a:r>
              <a:rPr lang="en-US" dirty="0"/>
              <a:t>	Some of hyperparameters can be used as a constraint in decision trees are as follows:</a:t>
            </a:r>
          </a:p>
          <a:p>
            <a:r>
              <a:rPr lang="en-US" dirty="0"/>
              <a:t>	•</a:t>
            </a:r>
            <a:r>
              <a:rPr lang="en-US" dirty="0" err="1"/>
              <a:t>max_depth</a:t>
            </a:r>
            <a:r>
              <a:rPr lang="en-US" dirty="0"/>
              <a:t>: maximum depth of decision tree</a:t>
            </a:r>
          </a:p>
          <a:p>
            <a:r>
              <a:rPr lang="en-US" dirty="0"/>
              <a:t>	•</a:t>
            </a:r>
            <a:r>
              <a:rPr lang="en-US" dirty="0" err="1"/>
              <a:t>min_sample_split</a:t>
            </a:r>
            <a:r>
              <a:rPr lang="en-US" dirty="0"/>
              <a:t>: The minimum number of samples required to split an internal node:</a:t>
            </a:r>
          </a:p>
          <a:p>
            <a:r>
              <a:rPr lang="en-US" dirty="0"/>
              <a:t>	•</a:t>
            </a:r>
            <a:r>
              <a:rPr lang="en-US" dirty="0" err="1"/>
              <a:t>min_samples_leaf</a:t>
            </a:r>
            <a:r>
              <a:rPr lang="en-US" dirty="0"/>
              <a:t>: The minimum number of samples required to be at a leaf node</a:t>
            </a:r>
          </a:p>
          <a:p>
            <a:r>
              <a:rPr lang="en-US" dirty="0"/>
              <a:t>	•</a:t>
            </a:r>
            <a:r>
              <a:rPr lang="en-US" dirty="0" err="1"/>
              <a:t>min_impurity_decrease</a:t>
            </a:r>
            <a:r>
              <a:rPr lang="en-US" dirty="0"/>
              <a:t>: The minimum decrease in impurity  by </a:t>
            </a:r>
            <a:r>
              <a:rPr lang="en-US" dirty="0" err="1"/>
              <a:t>spliting</a:t>
            </a:r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sz="1800" dirty="0"/>
              <a:t>2. Grow full tree, then </a:t>
            </a:r>
            <a:r>
              <a:rPr lang="en-US" sz="1800" dirty="0">
                <a:solidFill>
                  <a:srgbClr val="C00000"/>
                </a:solidFill>
              </a:rPr>
              <a:t>prune</a:t>
            </a:r>
            <a:r>
              <a:rPr lang="en-US" sz="1800" dirty="0"/>
              <a:t> to reduce model complexity </a:t>
            </a:r>
          </a:p>
          <a:p>
            <a:r>
              <a:rPr lang="en-US" dirty="0"/>
              <a:t>Using Cost complexity pruning (CCP) or other pruning techniques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2E0512-50CD-869F-3CBC-E79CCBC23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425491"/>
              </p:ext>
            </p:extLst>
          </p:nvPr>
        </p:nvGraphicFramePr>
        <p:xfrm>
          <a:off x="6722132" y="4246179"/>
          <a:ext cx="5469868" cy="2401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62B3212-1EF9-3B4B-7955-C86E1275D7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22132" y="4246179"/>
                        <a:ext cx="5469868" cy="2401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15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>
          <a:xfrm>
            <a:off x="335280" y="155469"/>
            <a:ext cx="8229600" cy="944562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Linear Regression - </a:t>
            </a:r>
            <a:r>
              <a:rPr lang="en-US" altLang="en-US" dirty="0"/>
              <a:t>Supervised</a:t>
            </a:r>
            <a:endParaRPr lang="en-US" dirty="0"/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35280" y="1282751"/>
            <a:ext cx="11643360" cy="9906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Tekton Pro" pitchFamily="34" charset="0"/>
              </a:rPr>
              <a:t>Fitting</a:t>
            </a:r>
            <a:r>
              <a:rPr lang="en-US" b="1" dirty="0">
                <a:latin typeface="Tekton Pro" pitchFamily="34" charset="0"/>
              </a:rPr>
              <a:t> the data:</a:t>
            </a:r>
            <a:r>
              <a:rPr lang="en-US" dirty="0">
                <a:latin typeface="Tekton Pro" pitchFamily="34" charset="0"/>
              </a:rPr>
              <a:t> </a:t>
            </a:r>
            <a:r>
              <a:rPr lang="en-US" sz="2400" dirty="0">
                <a:latin typeface="Tekton Pro" pitchFamily="34" charset="0"/>
              </a:rPr>
              <a:t>finding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equation</a:t>
            </a:r>
            <a:r>
              <a:rPr lang="en-US" sz="2400" dirty="0">
                <a:latin typeface="Tekton Pro" pitchFamily="34" charset="0"/>
              </a:rPr>
              <a:t> for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straight line (linear) </a:t>
            </a:r>
            <a:r>
              <a:rPr lang="en-US" sz="2400" dirty="0">
                <a:latin typeface="Tekton Pro" pitchFamily="34" charset="0"/>
              </a:rPr>
              <a:t>that does the best job of modeling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dependent</a:t>
            </a:r>
            <a:r>
              <a:rPr lang="en-US" sz="2400" dirty="0">
                <a:latin typeface="Tekton Pro" pitchFamily="34" charset="0"/>
              </a:rPr>
              <a:t> variable as determined by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independent</a:t>
            </a:r>
            <a:r>
              <a:rPr lang="en-US" sz="2400" dirty="0">
                <a:latin typeface="Tekton Pro" pitchFamily="34" charset="0"/>
              </a:rPr>
              <a:t> variables. </a:t>
            </a:r>
          </a:p>
          <a:p>
            <a:pPr eaLnBrk="1" hangingPunct="1"/>
            <a:endParaRPr lang="en-US" sz="2400" dirty="0">
              <a:latin typeface="Tekton Pro" pitchFamily="34" charset="0"/>
            </a:endParaRPr>
          </a:p>
          <a:p>
            <a:pPr eaLnBrk="1" hangingPunct="1"/>
            <a:endParaRPr lang="en-US" sz="2400" dirty="0">
              <a:latin typeface="Tekton Pro" pitchFamily="34" charset="0"/>
            </a:endParaRPr>
          </a:p>
        </p:txBody>
      </p:sp>
      <p:graphicFrame>
        <p:nvGraphicFramePr>
          <p:cNvPr id="16388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1103236" y="2543678"/>
          <a:ext cx="6116320" cy="382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163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236" y="2543678"/>
                        <a:ext cx="6116320" cy="3827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Line 8"/>
          <p:cNvSpPr>
            <a:spLocks noChangeShapeType="1"/>
          </p:cNvSpPr>
          <p:nvPr/>
        </p:nvSpPr>
        <p:spPr bwMode="auto">
          <a:xfrm flipV="1">
            <a:off x="2208136" y="3478398"/>
            <a:ext cx="3906520" cy="1752600"/>
          </a:xfrm>
          <a:prstGeom prst="line">
            <a:avLst/>
          </a:prstGeom>
          <a:noFill/>
          <a:ln w="15875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91CA2C6-F9A1-CC48-CFC0-1CCA1D1790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0436" y="2916568"/>
          <a:ext cx="3624118" cy="129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067200" imgH="1098720" progId="">
                  <p:embed/>
                </p:oleObj>
              </mc:Choice>
              <mc:Fallback>
                <p:oleObj name="PBrush" r:id="rId4" imgW="3067200" imgH="10987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91CA2C6-F9A1-CC48-CFC0-1CCA1D1790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30436" y="2916568"/>
                        <a:ext cx="3624118" cy="1298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89709D-4781-3848-8EF6-AA88FAE65CE4}"/>
              </a:ext>
            </a:extLst>
          </p:cNvPr>
          <p:cNvSpPr txBox="1"/>
          <p:nvPr/>
        </p:nvSpPr>
        <p:spPr>
          <a:xfrm>
            <a:off x="8092965" y="5575249"/>
            <a:ext cx="2900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Tekton Pro" pitchFamily="34" charset="0"/>
              </a:rPr>
              <a:t>b= </a:t>
            </a:r>
            <a:r>
              <a:rPr lang="es-ES" dirty="0">
                <a:effectLst/>
              </a:rPr>
              <a:t>∑(xi−</a:t>
            </a:r>
            <a:r>
              <a:rPr lang="en-US" dirty="0">
                <a:latin typeface="Tekton Pro" pitchFamily="34" charset="0"/>
              </a:rPr>
              <a:t>𝑥 ̄</a:t>
            </a:r>
            <a:r>
              <a:rPr lang="es-ES" dirty="0">
                <a:effectLst/>
              </a:rPr>
              <a:t>)(</a:t>
            </a:r>
            <a:r>
              <a:rPr lang="es-ES" dirty="0" err="1">
                <a:effectLst/>
              </a:rPr>
              <a:t>yi</a:t>
            </a:r>
            <a:r>
              <a:rPr lang="es-ES" dirty="0">
                <a:effectLst/>
              </a:rPr>
              <a:t>−</a:t>
            </a:r>
            <a:r>
              <a:rPr lang="en-US" dirty="0">
                <a:latin typeface="Tekton Pro" pitchFamily="34" charset="0"/>
              </a:rPr>
              <a:t>y ̄</a:t>
            </a:r>
            <a:r>
              <a:rPr lang="es-ES" dirty="0">
                <a:effectLst/>
              </a:rPr>
              <a:t>) / ∑(xi−</a:t>
            </a:r>
            <a:r>
              <a:rPr lang="en-US" dirty="0">
                <a:latin typeface="Tekton Pro" pitchFamily="34" charset="0"/>
              </a:rPr>
              <a:t>𝑥 ̄</a:t>
            </a:r>
            <a:r>
              <a:rPr lang="es-ES" dirty="0">
                <a:effectLst/>
              </a:rPr>
              <a:t>)</a:t>
            </a:r>
            <a:r>
              <a:rPr lang="es-ES" sz="1400" dirty="0">
                <a:effectLst/>
              </a:rPr>
              <a:t>2</a:t>
            </a:r>
          </a:p>
          <a:p>
            <a:pPr marL="0" indent="0">
              <a:buNone/>
            </a:pPr>
            <a:r>
              <a:rPr lang="en-US" dirty="0">
                <a:latin typeface="Tekton Pro" pitchFamily="34" charset="0"/>
              </a:rPr>
              <a:t>𝑎=𝑦 ̄−𝑏𝑥 ̄</a:t>
            </a:r>
          </a:p>
        </p:txBody>
      </p:sp>
    </p:spTree>
    <p:extLst>
      <p:ext uri="{BB962C8B-B14F-4D97-AF65-F5344CB8AC3E}">
        <p14:creationId xmlns:p14="http://schemas.microsoft.com/office/powerpoint/2010/main" val="172723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CB7D-9078-47C9-F095-6F508ADE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370"/>
            <a:ext cx="10515600" cy="1325563"/>
          </a:xfrm>
        </p:spPr>
        <p:txBody>
          <a:bodyPr/>
          <a:lstStyle/>
          <a:p>
            <a:r>
              <a:rPr lang="en-US" dirty="0"/>
              <a:t>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7197-6B5B-5192-1285-C94482AB9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750" y="12980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Bias is a </a:t>
            </a:r>
            <a:r>
              <a:rPr lang="en-US" dirty="0">
                <a:solidFill>
                  <a:srgbClr val="C00000"/>
                </a:solidFill>
              </a:rPr>
              <a:t>systematic error </a:t>
            </a:r>
            <a:r>
              <a:rPr lang="en-US" dirty="0"/>
              <a:t>that occurs due to inability of the model to fit training data. </a:t>
            </a:r>
            <a:r>
              <a:rPr lang="en-US" dirty="0">
                <a:solidFill>
                  <a:srgbClr val="C00000"/>
                </a:solidFill>
              </a:rPr>
              <a:t>High bias </a:t>
            </a:r>
            <a:r>
              <a:rPr lang="en-US" dirty="0"/>
              <a:t>indicates </a:t>
            </a:r>
            <a:r>
              <a:rPr lang="en-US" dirty="0">
                <a:solidFill>
                  <a:srgbClr val="C00000"/>
                </a:solidFill>
              </a:rPr>
              <a:t>underfitting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4BDE2CD-81E0-D21A-174D-746D78FC0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897350"/>
              </p:ext>
            </p:extLst>
          </p:nvPr>
        </p:nvGraphicFramePr>
        <p:xfrm>
          <a:off x="1008643" y="2659294"/>
          <a:ext cx="6116320" cy="382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74BDE2CD-81E0-D21A-174D-746D78FC0E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643" y="2659294"/>
                        <a:ext cx="6116320" cy="3827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8">
            <a:extLst>
              <a:ext uri="{FF2B5EF4-FFF2-40B4-BE49-F238E27FC236}">
                <a16:creationId xmlns:a16="http://schemas.microsoft.com/office/drawing/2014/main" id="{38005CC4-98A5-8F88-28F1-9080301605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1255" y="4624552"/>
            <a:ext cx="3909848" cy="72351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BFB8D-ED5F-F19E-0116-07F6B48B7B07}"/>
              </a:ext>
            </a:extLst>
          </p:cNvPr>
          <p:cNvSpPr txBox="1"/>
          <p:nvPr/>
        </p:nvSpPr>
        <p:spPr>
          <a:xfrm>
            <a:off x="7242856" y="3323757"/>
            <a:ext cx="36155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 a model with a low bias, </a:t>
            </a:r>
            <a:r>
              <a:rPr lang="en-US" b="1" dirty="0">
                <a:solidFill>
                  <a:srgbClr val="00B050"/>
                </a:solidFill>
              </a:rPr>
              <a:t>average of error</a:t>
            </a:r>
            <a:r>
              <a:rPr lang="en-US" dirty="0">
                <a:solidFill>
                  <a:srgbClr val="00B050"/>
                </a:solidFill>
              </a:rPr>
              <a:t> is near zero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In a model with a high bias, </a:t>
            </a:r>
            <a:r>
              <a:rPr lang="en-US" b="1" dirty="0">
                <a:solidFill>
                  <a:srgbClr val="C00000"/>
                </a:solidFill>
              </a:rPr>
              <a:t>average of error</a:t>
            </a:r>
            <a:r>
              <a:rPr lang="en-US" dirty="0">
                <a:solidFill>
                  <a:srgbClr val="C00000"/>
                </a:solidFill>
              </a:rPr>
              <a:t> is not zero and model is biased to higher or lower values</a:t>
            </a: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EF55BEA9-3495-9401-BC0C-90DA1582D7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1255" y="3529824"/>
            <a:ext cx="4214648" cy="1683307"/>
          </a:xfrm>
          <a:prstGeom prst="line">
            <a:avLst/>
          </a:prstGeom>
          <a:noFill/>
          <a:ln w="15875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D77CAC48-5320-A95A-BEA7-53735A8B74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6454" y="3394888"/>
            <a:ext cx="4214648" cy="1229664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5537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160432" y="-25933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Clustering - Unsupervised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297057" y="1493027"/>
            <a:ext cx="8183274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/>
              <a:t>Given a set of data points, each described by a set of attributes (features), find clusters (groups) such that:</a:t>
            </a:r>
            <a:endParaRPr lang="en-US" altLang="en-US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Inter-cluster (within a cluster) similarity is maximized (distance is minimum)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Intra-cluster (between clusters) similarity is minimized (distance is maximum) </a:t>
            </a:r>
            <a:endParaRPr lang="de-DE" sz="2400" dirty="0">
              <a:solidFill>
                <a:srgbClr val="FF0000"/>
              </a:solidFill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endParaRPr lang="de-DE" sz="2400" dirty="0">
              <a:solidFill>
                <a:srgbClr val="FF0000"/>
              </a:solidFill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</a:pPr>
            <a:r>
              <a:rPr lang="de-DE" sz="2400" b="1" dirty="0"/>
              <a:t>Flat algorithms: </a:t>
            </a:r>
          </a:p>
          <a:p>
            <a:pPr lvl="1">
              <a:spcBef>
                <a:spcPts val="700"/>
              </a:spcBef>
              <a:buClr>
                <a:srgbClr val="336699"/>
              </a:buClr>
            </a:pPr>
            <a:r>
              <a:rPr lang="en-US" sz="2400" dirty="0"/>
              <a:t>The resulting clusters are in a same level</a:t>
            </a: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endParaRPr lang="de-DE" sz="2400" b="1" dirty="0"/>
          </a:p>
          <a:p>
            <a:pPr lvl="1">
              <a:spcBef>
                <a:spcPts val="700"/>
              </a:spcBef>
              <a:buClr>
                <a:srgbClr val="336699"/>
              </a:buClr>
            </a:pPr>
            <a:r>
              <a:rPr lang="de-DE" sz="2400" b="1" dirty="0"/>
              <a:t>Hierarchical algorithms: </a:t>
            </a:r>
          </a:p>
          <a:p>
            <a:pPr lvl="1">
              <a:spcBef>
                <a:spcPts val="700"/>
              </a:spcBef>
              <a:buClr>
                <a:srgbClr val="336699"/>
              </a:buClr>
            </a:pPr>
            <a:r>
              <a:rPr lang="en-US" sz="2400" dirty="0"/>
              <a:t>The resulting clusters are in</a:t>
            </a:r>
            <a:r>
              <a:rPr lang="de-DE" sz="2400" dirty="0"/>
              <a:t> a </a:t>
            </a:r>
            <a:r>
              <a:rPr lang="en-US" sz="2400" dirty="0"/>
              <a:t>hierarchical structure</a:t>
            </a:r>
            <a:endParaRPr lang="de-DE" sz="2400" dirty="0"/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Bottom-up (agglomerative)</a:t>
            </a:r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Top-down (divisive)</a:t>
            </a: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6B152-7294-6104-860A-FEFFC81A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394" y="4962854"/>
            <a:ext cx="1537982" cy="168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A45B10-FE2F-97CD-9E47-8D34339CB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27" y="3495347"/>
            <a:ext cx="2472226" cy="1334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95E7C-9E79-F8C6-BC8B-58A885AA6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080" y="1336364"/>
            <a:ext cx="2662237" cy="193833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7048" y="79786"/>
            <a:ext cx="11098924" cy="68993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Selection of </a:t>
            </a:r>
            <a:r>
              <a:rPr dirty="0"/>
              <a:t>Separating Hyperplane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87695" y="1638017"/>
            <a:ext cx="6972300" cy="4762500"/>
            <a:chOff x="1485900" y="1676400"/>
            <a:chExt cx="6972300" cy="4762500"/>
          </a:xfrm>
        </p:grpSpPr>
        <p:sp>
          <p:nvSpPr>
            <p:cNvPr id="11" name="object 11"/>
            <p:cNvSpPr/>
            <p:nvPr/>
          </p:nvSpPr>
          <p:spPr>
            <a:xfrm>
              <a:off x="1485900" y="1676399"/>
              <a:ext cx="6972300" cy="4762500"/>
            </a:xfrm>
            <a:custGeom>
              <a:avLst/>
              <a:gdLst/>
              <a:ahLst/>
              <a:cxnLst/>
              <a:rect l="l" t="t" r="r" b="b"/>
              <a:pathLst>
                <a:path w="6972300" h="4762500">
                  <a:moveTo>
                    <a:pt x="6972300" y="4724400"/>
                  </a:moveTo>
                  <a:lnTo>
                    <a:pt x="6959600" y="4718050"/>
                  </a:lnTo>
                  <a:lnTo>
                    <a:pt x="6896100" y="4686300"/>
                  </a:lnTo>
                  <a:lnTo>
                    <a:pt x="6896100" y="4718050"/>
                  </a:lnTo>
                  <a:lnTo>
                    <a:pt x="44450" y="471805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4724400"/>
                  </a:lnTo>
                  <a:lnTo>
                    <a:pt x="38100" y="4724400"/>
                  </a:lnTo>
                  <a:lnTo>
                    <a:pt x="38100" y="4730750"/>
                  </a:lnTo>
                  <a:lnTo>
                    <a:pt x="6896100" y="4730750"/>
                  </a:lnTo>
                  <a:lnTo>
                    <a:pt x="6896100" y="4762500"/>
                  </a:lnTo>
                  <a:lnTo>
                    <a:pt x="6959600" y="4730750"/>
                  </a:lnTo>
                  <a:lnTo>
                    <a:pt x="6972300" y="4724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437" y="4872037"/>
              <a:ext cx="85725" cy="857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2837" y="5024437"/>
              <a:ext cx="85725" cy="857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5237" y="4872037"/>
              <a:ext cx="85725" cy="857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5237" y="4567237"/>
              <a:ext cx="85725" cy="857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1437" y="4110037"/>
              <a:ext cx="85725" cy="857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0037" y="4795837"/>
              <a:ext cx="85725" cy="857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7837" y="3424237"/>
              <a:ext cx="85725" cy="857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237" y="3576637"/>
              <a:ext cx="85725" cy="857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637" y="3729037"/>
              <a:ext cx="85725" cy="857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037" y="3881437"/>
              <a:ext cx="85725" cy="857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037" y="3500437"/>
              <a:ext cx="85725" cy="857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6437" y="4033837"/>
              <a:ext cx="85725" cy="857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437" y="3729037"/>
              <a:ext cx="85725" cy="857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637" y="3805237"/>
              <a:ext cx="85725" cy="857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505200" y="2133600"/>
              <a:ext cx="2819400" cy="3581400"/>
            </a:xfrm>
            <a:custGeom>
              <a:avLst/>
              <a:gdLst/>
              <a:ahLst/>
              <a:cxnLst/>
              <a:rect l="l" t="t" r="r" b="b"/>
              <a:pathLst>
                <a:path w="2819400" h="3581400">
                  <a:moveTo>
                    <a:pt x="0" y="0"/>
                  </a:moveTo>
                  <a:lnTo>
                    <a:pt x="2819400" y="3581400"/>
                  </a:lnTo>
                </a:path>
              </a:pathLst>
            </a:custGeom>
            <a:ln w="285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5237" y="5176837"/>
              <a:ext cx="85725" cy="857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437" y="4491037"/>
              <a:ext cx="85725" cy="857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437" y="2814637"/>
              <a:ext cx="85725" cy="857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2237" y="3576637"/>
              <a:ext cx="85725" cy="857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637" y="3195637"/>
              <a:ext cx="85725" cy="8572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38600" y="1981200"/>
              <a:ext cx="2819400" cy="3886200"/>
            </a:xfrm>
            <a:custGeom>
              <a:avLst/>
              <a:gdLst/>
              <a:ahLst/>
              <a:cxnLst/>
              <a:rect l="l" t="t" r="r" b="b"/>
              <a:pathLst>
                <a:path w="2819400" h="3886200">
                  <a:moveTo>
                    <a:pt x="0" y="0"/>
                  </a:moveTo>
                  <a:lnTo>
                    <a:pt x="1219200" y="3886200"/>
                  </a:lnTo>
                </a:path>
                <a:path w="2819400" h="3886200">
                  <a:moveTo>
                    <a:pt x="152400" y="152400"/>
                  </a:moveTo>
                  <a:lnTo>
                    <a:pt x="2819400" y="3810000"/>
                  </a:lnTo>
                </a:path>
              </a:pathLst>
            </a:custGeom>
            <a:ln w="285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17134" y="1815309"/>
            <a:ext cx="5130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000" spc="-20" dirty="0">
                <a:latin typeface="Times New Roman"/>
                <a:cs typeface="Times New Roman"/>
              </a:rPr>
              <a:t>Var</a:t>
            </a:r>
            <a:r>
              <a:rPr sz="1950" spc="-30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80442" y="6448014"/>
            <a:ext cx="5130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000" spc="-20" dirty="0">
                <a:latin typeface="Times New Roman"/>
                <a:cs typeface="Times New Roman"/>
              </a:rPr>
              <a:t>Var</a:t>
            </a:r>
            <a:r>
              <a:rPr sz="1950" spc="-30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6D395-2A15-16CA-C26F-E80A3002FA3C}"/>
              </a:ext>
            </a:extLst>
          </p:cNvPr>
          <p:cNvSpPr txBox="1"/>
          <p:nvPr/>
        </p:nvSpPr>
        <p:spPr>
          <a:xfrm>
            <a:off x="7191152" y="1946924"/>
            <a:ext cx="44648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+mn-lt"/>
              </a:rPr>
              <a:t>Criterion (objective function) </a:t>
            </a:r>
            <a:r>
              <a:rPr lang="en-US" sz="2400" dirty="0">
                <a:latin typeface="+mn-lt"/>
              </a:rPr>
              <a:t>for selection best hyperplane :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SVM finds hyperplane that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maximizes separability of classes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B1550-0145-E881-C1CB-B511808369C6}"/>
              </a:ext>
            </a:extLst>
          </p:cNvPr>
          <p:cNvSpPr txBox="1"/>
          <p:nvPr/>
        </p:nvSpPr>
        <p:spPr>
          <a:xfrm>
            <a:off x="1167809" y="1322007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Which line (or plane or hyperplane) is the best?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E45C5CC-31E8-51B5-E176-69123054E7F5}"/>
              </a:ext>
            </a:extLst>
          </p:cNvPr>
          <p:cNvSpPr txBox="1"/>
          <p:nvPr/>
        </p:nvSpPr>
        <p:spPr>
          <a:xfrm>
            <a:off x="126128" y="2847570"/>
            <a:ext cx="1439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Centroid 2</a:t>
            </a:r>
            <a:r>
              <a:rPr lang="en-US" sz="16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E1CC4-4973-588B-BC7B-FE118C485611}"/>
              </a:ext>
            </a:extLst>
          </p:cNvPr>
          <p:cNvSpPr txBox="1"/>
          <p:nvPr/>
        </p:nvSpPr>
        <p:spPr>
          <a:xfrm>
            <a:off x="126127" y="3090446"/>
            <a:ext cx="1439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Centroid 1</a:t>
            </a:r>
            <a:r>
              <a:rPr lang="en-US" sz="1600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1D1AD8E-6828-0BD7-18B6-1ABCBDA9853C}"/>
              </a:ext>
            </a:extLst>
          </p:cNvPr>
          <p:cNvSpPr txBox="1">
            <a:spLocks/>
          </p:cNvSpPr>
          <p:nvPr/>
        </p:nvSpPr>
        <p:spPr>
          <a:xfrm>
            <a:off x="1881351" y="339870"/>
            <a:ext cx="10073585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Sample of K-means with two cluster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05AC8-FDFE-E48C-71B8-C5C8C1A6FC3C}"/>
              </a:ext>
            </a:extLst>
          </p:cNvPr>
          <p:cNvSpPr txBox="1"/>
          <p:nvPr/>
        </p:nvSpPr>
        <p:spPr>
          <a:xfrm>
            <a:off x="656606" y="6173026"/>
            <a:ext cx="1087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Repeat iterations </a:t>
            </a:r>
            <a:r>
              <a:rPr lang="en-US" altLang="zh-CN" dirty="0">
                <a:solidFill>
                  <a:srgbClr val="C00000"/>
                </a:solidFill>
                <a:latin typeface="Tahoma" charset="0"/>
                <a:ea typeface="SimSun" charset="0"/>
              </a:rPr>
              <a:t>with new Centroids u</a:t>
            </a:r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nless the change in Centroids is less than 1% (Convergence)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CAB9C-E9E5-1C0A-FB83-8FDAE4D1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72" y="1542358"/>
            <a:ext cx="10665091" cy="43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69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01EC-1777-0B94-B037-84EEE41B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K-means Iterations -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881F2-E7C6-827A-AE67-1264045D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33" y="1555531"/>
            <a:ext cx="7859133" cy="53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1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96B5-DB59-C9DF-40E7-1229362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 - Local Optimum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5D23C-DC9E-3971-A52E-029DD225C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185" y="1690631"/>
          <a:ext cx="9820540" cy="480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350040" imgH="3105000" progId="">
                  <p:embed/>
                </p:oleObj>
              </mc:Choice>
              <mc:Fallback>
                <p:oleObj name="PBrush" r:id="rId2" imgW="6350040" imgH="310500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5C5D23C-DC9E-3971-A52E-029DD225C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3185" y="1690631"/>
                        <a:ext cx="9820540" cy="480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646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928687" y="1400621"/>
            <a:ext cx="1063942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>
              <a:buFontTx/>
              <a:buChar char="•"/>
              <a:defRPr/>
            </a:pPr>
            <a:r>
              <a:rPr lang="en-US" altLang="en-US" sz="2000" b="1" dirty="0"/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Single</a:t>
            </a:r>
            <a:r>
              <a:rPr kumimoji="1" lang="en-US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11" charset="0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(nearest neighbor): In this method the distance between two clusters is determined by the distance of the two closest objects (nearest neighbors) in the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Complete 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(furthest neighbor): In this method, the distances between clusters are determined by the greatest distance between any two objects in the different clusters (furthest neighbors).</a:t>
            </a:r>
          </a:p>
          <a:p>
            <a:pPr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Average linkage</a:t>
            </a:r>
            <a:r>
              <a:rPr lang="en-US" altLang="en-US" sz="1800" dirty="0">
                <a:latin typeface="Tahoma" pitchFamily="34" charset="0"/>
                <a:ea typeface="+mn-ea"/>
              </a:rPr>
              <a:t>: In this method, the distance between two clusters is calculated as the average distance between all pairs of objects in the two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 Other distances </a:t>
            </a:r>
            <a:r>
              <a:rPr lang="en-US" altLang="en-US" sz="1800" dirty="0">
                <a:latin typeface="Tahoma" pitchFamily="34" charset="0"/>
                <a:ea typeface="+mn-ea"/>
              </a:rPr>
              <a:t>e.g., Ward linkage</a:t>
            </a:r>
          </a:p>
          <a:p>
            <a:pPr>
              <a:buFontTx/>
              <a:buChar char="•"/>
              <a:defRPr/>
            </a:pPr>
            <a:endParaRPr lang="en-US" altLang="en-US" sz="1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F0D347E-FCC5-400D-A866-4321CF8F1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8687" y="328612"/>
            <a:ext cx="10639424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dirty="0">
                <a:solidFill>
                  <a:srgbClr val="003300"/>
                </a:solidFill>
                <a:ea typeface="+mn-ea"/>
                <a:cs typeface="+mn-cs"/>
                <a:sym typeface="Symbol" charset="0"/>
              </a:rPr>
              <a:t>Hierarchical Clustering - Distance Types</a:t>
            </a:r>
            <a:endParaRPr lang="en-US" altLang="zh-CN" dirty="0">
              <a:solidFill>
                <a:srgbClr val="003300"/>
              </a:solidFill>
              <a:ea typeface="+mn-ea"/>
              <a:cs typeface="+mn-cs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6FDC8E-A988-6392-7684-598BAE1CA9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6850" y="4570720"/>
          <a:ext cx="9258300" cy="2147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2153960" imgH="2819520" progId="">
                  <p:embed/>
                </p:oleObj>
              </mc:Choice>
              <mc:Fallback>
                <p:oleObj name="PBrush" r:id="rId2" imgW="12153960" imgH="281952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E6FDC8E-A988-6392-7684-598BAE1CA9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6850" y="4570720"/>
                        <a:ext cx="9258300" cy="2147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335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335F-DF73-D8D6-A61E-A3EA9081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67" y="105369"/>
            <a:ext cx="11508826" cy="1325563"/>
          </a:xfrm>
        </p:spPr>
        <p:txBody>
          <a:bodyPr/>
          <a:lstStyle/>
          <a:p>
            <a:r>
              <a:rPr lang="en-US" dirty="0"/>
              <a:t>Bottom-up Hierarchical Clustering(Agglomerative)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F2112-BE6D-3A42-E984-045DF06066B1}"/>
                  </a:ext>
                </a:extLst>
              </p:cNvPr>
              <p:cNvSpPr txBox="1"/>
              <p:nvPr/>
            </p:nvSpPr>
            <p:spPr>
              <a:xfrm>
                <a:off x="746727" y="1134112"/>
                <a:ext cx="7830207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Euclidean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𝑆𝑡𝑢𝑑𝑒𝑛𝑡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𝑆𝑡𝑢𝑑𝑒𝑛𝑡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𝑆𝑐𝑜𝑟𝑒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𝑆𝑐𝑜𝑟𝑒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F2112-BE6D-3A42-E984-045DF060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7" y="1134112"/>
                <a:ext cx="7830207" cy="656013"/>
              </a:xfrm>
              <a:prstGeom prst="rect">
                <a:avLst/>
              </a:prstGeom>
              <a:blipFill>
                <a:blip r:embed="rId6"/>
                <a:stretch>
                  <a:fillRect l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B966300-7AD5-C98D-088B-C4EBC89F6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29" y="1790125"/>
            <a:ext cx="10196020" cy="29311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41437-95DB-A37D-45CC-24EE1ABB1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4948" y="5080464"/>
            <a:ext cx="7064266" cy="16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5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6FC0DE91-33C0-4C02-A51B-75FED3F21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248395"/>
            <a:ext cx="9144000" cy="609600"/>
          </a:xfrm>
        </p:spPr>
        <p:txBody>
          <a:bodyPr>
            <a:noAutofit/>
          </a:bodyPr>
          <a:lstStyle/>
          <a:p>
            <a:pPr algn="ctr"/>
            <a:r>
              <a:rPr lang="en-US" altLang="en-US" dirty="0"/>
              <a:t>KNN Algorithm - Supervised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D0FDDA-C577-424D-8851-A357C9FF4B59}"/>
              </a:ext>
            </a:extLst>
          </p:cNvPr>
          <p:cNvSpPr txBox="1"/>
          <p:nvPr/>
        </p:nvSpPr>
        <p:spPr>
          <a:xfrm>
            <a:off x="1650124" y="1091848"/>
            <a:ext cx="95910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Get a </a:t>
            </a:r>
            <a:r>
              <a:rPr lang="en-US" sz="2000" dirty="0">
                <a:solidFill>
                  <a:srgbClr val="FF0000"/>
                </a:solidFill>
              </a:rPr>
              <a:t>test</a:t>
            </a:r>
            <a:r>
              <a:rPr lang="en-US" sz="2000" dirty="0"/>
              <a:t> data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Calculate distance </a:t>
            </a:r>
            <a:r>
              <a:rPr lang="en-US" sz="2000" dirty="0"/>
              <a:t>between data points with training data points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Find k (hyper-parameter) </a:t>
            </a:r>
            <a:r>
              <a:rPr lang="en-US" sz="2000" dirty="0">
                <a:solidFill>
                  <a:srgbClr val="FF0000"/>
                </a:solidFill>
              </a:rPr>
              <a:t>nearest neighbors </a:t>
            </a:r>
            <a:r>
              <a:rPr lang="en-US" sz="2000" dirty="0"/>
              <a:t>(less distance)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Assign a label </a:t>
            </a:r>
            <a:r>
              <a:rPr lang="en-US" sz="2000" dirty="0"/>
              <a:t>based on labels of nearest neighbors (Majority Voting / Regression)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Repeat</a:t>
            </a:r>
            <a:r>
              <a:rPr lang="en-US" sz="2000" dirty="0"/>
              <a:t> for other unlabeled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2B557-8380-9465-4536-7749E72B5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09" b="50250"/>
          <a:stretch/>
        </p:blipFill>
        <p:spPr>
          <a:xfrm>
            <a:off x="1004586" y="3113427"/>
            <a:ext cx="4629807" cy="3080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B3983-95C3-EB2D-CD24-53D6F5EA9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28" t="51489" r="14286"/>
          <a:stretch/>
        </p:blipFill>
        <p:spPr>
          <a:xfrm>
            <a:off x="6557608" y="3155467"/>
            <a:ext cx="5581841" cy="2883951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128D1B30-AC0E-AE02-6C4F-1A6C35497B12}"/>
              </a:ext>
            </a:extLst>
          </p:cNvPr>
          <p:cNvSpPr/>
          <p:nvPr/>
        </p:nvSpPr>
        <p:spPr>
          <a:xfrm>
            <a:off x="11085790" y="3794234"/>
            <a:ext cx="457200" cy="228600"/>
          </a:xfrm>
          <a:prstGeom prst="leftArrow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58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909CB-DF17-5B2D-0DDB-E9425E5B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3-NN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7A90A4-B3C5-432E-1E09-24DE4D35F66D}"/>
                  </a:ext>
                </a:extLst>
              </p:cNvPr>
              <p:cNvSpPr txBox="1"/>
              <p:nvPr/>
            </p:nvSpPr>
            <p:spPr>
              <a:xfrm>
                <a:off x="838200" y="2229647"/>
                <a:ext cx="9848194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Euclidean distance between a test and a train data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𝑡𝑒𝑠𝑡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𝑡𝑟𝑎𝑖𝑛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𝑡𝑒𝑠𝑡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𝑡𝑟𝑎𝑖𝑛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7A90A4-B3C5-432E-1E09-24DE4D35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29647"/>
                <a:ext cx="9848194" cy="427746"/>
              </a:xfrm>
              <a:prstGeom prst="rect">
                <a:avLst/>
              </a:prstGeom>
              <a:blipFill>
                <a:blip r:embed="rId3"/>
                <a:stretch>
                  <a:fillRect l="-55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5DCA1A-CDF7-B75D-1E77-209AC6C65B97}"/>
                  </a:ext>
                </a:extLst>
              </p:cNvPr>
              <p:cNvSpPr txBox="1"/>
              <p:nvPr/>
            </p:nvSpPr>
            <p:spPr>
              <a:xfrm>
                <a:off x="7462840" y="3184974"/>
                <a:ext cx="3237187" cy="1433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</m:e>
                      </m:ra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800" b="0" dirty="0">
                  <a:effectLst/>
                  <a:ea typeface="Aptos" panose="020B0004020202020204" pitchFamily="34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</m:e>
                      </m:ra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</m:e>
                      </m:ra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</m:e>
                      </m:ra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5DCA1A-CDF7-B75D-1E77-209AC6C65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840" y="3184974"/>
                <a:ext cx="3237187" cy="1433982"/>
              </a:xfrm>
              <a:prstGeom prst="rect">
                <a:avLst/>
              </a:prstGeom>
              <a:blipFill>
                <a:blip r:embed="rId4"/>
                <a:stretch>
                  <a:fillRect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6212BFA-77D0-EA3E-7EFF-17DD48B19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914" y="2942901"/>
            <a:ext cx="6182048" cy="234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9D225-26A0-0FAB-B49F-AFB883431647}"/>
              </a:ext>
            </a:extLst>
          </p:cNvPr>
          <p:cNvSpPr txBox="1"/>
          <p:nvPr/>
        </p:nvSpPr>
        <p:spPr>
          <a:xfrm>
            <a:off x="838200" y="1654903"/>
            <a:ext cx="10124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Classification of a test data with features of </a:t>
            </a:r>
            <a:r>
              <a:rPr lang="en-US" sz="24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x1=4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x2=4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using a 3-NN: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045155-C1D3-C9A8-D7F0-F3AB31AA1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889" y="4592019"/>
            <a:ext cx="3052138" cy="22659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AD71FA-479F-5936-30BF-8C61B2C3DB85}"/>
              </a:ext>
            </a:extLst>
          </p:cNvPr>
          <p:cNvSpPr/>
          <p:nvPr/>
        </p:nvSpPr>
        <p:spPr>
          <a:xfrm>
            <a:off x="1406914" y="2861441"/>
            <a:ext cx="4016425" cy="1836683"/>
          </a:xfrm>
          <a:prstGeom prst="rect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3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609" y="205254"/>
            <a:ext cx="10432320" cy="1143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en-US" spc="-95" dirty="0"/>
              <a:t>Association Rule Mining - Unsupervised</a:t>
            </a:r>
            <a:endParaRPr lang="en-US" altLang="zh-TW" spc="-95" dirty="0">
              <a:sym typeface="Symbol" pitchFamily="18" charset="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46355" y="4081138"/>
            <a:ext cx="3875088" cy="1495426"/>
            <a:chOff x="3095" y="2521"/>
            <a:chExt cx="2441" cy="942"/>
          </a:xfrm>
        </p:grpSpPr>
        <p:sp>
          <p:nvSpPr>
            <p:cNvPr id="54276" name="Text Box 4"/>
            <p:cNvSpPr txBox="1">
              <a:spLocks noChangeArrowheads="1"/>
            </p:cNvSpPr>
            <p:nvPr/>
          </p:nvSpPr>
          <p:spPr bwMode="auto">
            <a:xfrm>
              <a:off x="3095" y="2521"/>
              <a:ext cx="72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dirty="0">
                  <a:ea typeface="新細明體" charset="-120"/>
                </a:rPr>
                <a:t>Example:</a:t>
              </a:r>
              <a:endParaRPr lang="en-US" altLang="zh-TW" sz="2800" dirty="0">
                <a:ea typeface="新細明體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277" name="Object 5"/>
                <p:cNvSpPr txBox="1"/>
                <p:nvPr/>
              </p:nvSpPr>
              <p:spPr bwMode="auto">
                <a:xfrm>
                  <a:off x="3794" y="2545"/>
                  <a:ext cx="1711" cy="239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Amp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Tet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} ⇒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277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94" y="2545"/>
                  <a:ext cx="1711" cy="239"/>
                </a:xfrm>
                <a:prstGeom prst="rect">
                  <a:avLst/>
                </a:prstGeom>
                <a:blipFill>
                  <a:blip r:embed="rId2"/>
                  <a:stretch>
                    <a:fillRect l="-673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278" name="Object 6"/>
                <p:cNvSpPr txBox="1"/>
                <p:nvPr/>
              </p:nvSpPr>
              <p:spPr bwMode="auto">
                <a:xfrm>
                  <a:off x="3095" y="2996"/>
                  <a:ext cx="2441" cy="467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𝑆𝑢𝑝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𝐹𝑟𝑞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Amp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Tet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Pen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dirty="0"/>
                    <a:t> = </a:t>
                  </a:r>
                  <a:r>
                    <a:rPr lang="en-US" dirty="0">
                      <a:solidFill>
                        <a:srgbClr val="00B050"/>
                      </a:solidFill>
                    </a:rPr>
                    <a:t>0.4</a:t>
                  </a:r>
                </a:p>
              </p:txBody>
            </p:sp>
          </mc:Choice>
          <mc:Fallback xmlns="">
            <p:sp>
              <p:nvSpPr>
                <p:cNvPr id="54278" name="Object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95" y="2996"/>
                  <a:ext cx="2441" cy="46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280" name="Rectangle 8"/>
              <p:cNvSpPr>
                <a:spLocks noChangeArrowheads="1"/>
              </p:cNvSpPr>
              <p:nvPr/>
            </p:nvSpPr>
            <p:spPr bwMode="auto">
              <a:xfrm>
                <a:off x="-231775" y="3358158"/>
                <a:ext cx="8179239" cy="37011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8" tIns="44450" rIns="90488" bIns="44450"/>
              <a:lstStyle/>
              <a:p>
                <a:pPr marL="742950" lvl="1" indent="-285750">
                  <a:spcBef>
                    <a:spcPct val="20000"/>
                  </a:spcBef>
                </a:pPr>
                <a:endParaRPr lang="en-US" altLang="zh-TW" sz="2000" b="1" dirty="0">
                  <a:ea typeface="新細明體" charset="-120"/>
                </a:endParaRPr>
              </a:p>
              <a:p>
                <a:pPr marL="742950" lvl="1" indent="-285750">
                  <a:spcBef>
                    <a:spcPct val="20000"/>
                  </a:spcBef>
                </a:pPr>
                <a:endParaRPr lang="en-US" altLang="zh-TW" sz="2000" b="1" dirty="0">
                  <a:ea typeface="新細明體" charset="-120"/>
                </a:endParaRPr>
              </a:p>
              <a:p>
                <a:pPr marL="742950" lvl="1" indent="-285750">
                  <a:spcBef>
                    <a:spcPct val="20000"/>
                  </a:spcBef>
                  <a:buFontTx/>
                  <a:buChar char="–"/>
                </a:pPr>
                <a:r>
                  <a:rPr lang="en-US" altLang="zh-TW" sz="2000" b="1" dirty="0">
                    <a:ea typeface="新細明體" charset="-120"/>
                  </a:rPr>
                  <a:t>Support</a:t>
                </a:r>
                <a:r>
                  <a:rPr lang="en-US" altLang="zh-TW" sz="2000" dirty="0">
                    <a:ea typeface="新細明體" charset="-120"/>
                  </a:rPr>
                  <a:t> (s)</a:t>
                </a:r>
              </a:p>
              <a:p>
                <a:pPr lvl="2">
                  <a:spcBef>
                    <a:spcPct val="20000"/>
                  </a:spcBef>
                </a:pPr>
                <a:r>
                  <a:rPr lang="en-US" altLang="zh-TW" dirty="0">
                    <a:ea typeface="新細明體" charset="-120"/>
                  </a:rPr>
                  <a:t>Fraction of transactions that contain both X and Y      </a:t>
                </a:r>
              </a:p>
              <a:p>
                <a:pPr lvl="2">
                  <a:spcBef>
                    <a:spcPct val="20000"/>
                  </a:spcBef>
                </a:pPr>
                <a:r>
                  <a:rPr lang="en-US" altLang="zh-TW" dirty="0">
                    <a:ea typeface="新細明體" charset="-120"/>
                  </a:rPr>
                  <a:t>Support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i="1" dirty="0" smtClean="0">
                            <a:ea typeface="新細明體" charset="-12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zh-TW" b="0" i="1" dirty="0" smtClean="0">
                            <a:ea typeface="新細明體" charset="-120"/>
                          </a:rPr>
                          <m:t>requency</m:t>
                        </m:r>
                        <m:r>
                          <m:rPr>
                            <m:nor/>
                          </m:rPr>
                          <a:rPr lang="en-US" altLang="zh-TW" b="0" i="1" dirty="0" smtClean="0">
                            <a:ea typeface="新細明體" charset="-12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altLang="zh-TW" b="0" i="1" dirty="0" smtClean="0">
                            <a:ea typeface="新細明體" charset="-12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b="0" i="1" dirty="0" smtClean="0">
                            <a:ea typeface="新細明體" charset="-12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b="0" i="1" dirty="0" smtClean="0">
                            <a:ea typeface="新細明體" charset="-12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TW" b="0" i="1" dirty="0" smtClean="0">
                            <a:ea typeface="新細明體" charset="-12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ea typeface="新細明體" charset="-12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ea typeface="新細明體" charset="-120"/>
                          </a:rPr>
                          <m:t>transaction</m:t>
                        </m:r>
                      </m:den>
                    </m:f>
                  </m:oMath>
                </a14:m>
                <a:endParaRPr lang="en-US" altLang="zh-TW" dirty="0">
                  <a:ea typeface="新細明體" charset="-120"/>
                </a:endParaRPr>
              </a:p>
              <a:p>
                <a:pPr marL="1143000" lvl="2" indent="-228600">
                  <a:spcBef>
                    <a:spcPct val="20000"/>
                  </a:spcBef>
                  <a:buFontTx/>
                  <a:buChar char="•"/>
                </a:pPr>
                <a:endParaRPr lang="en-US" altLang="zh-TW" dirty="0">
                  <a:ea typeface="新細明體" charset="-120"/>
                </a:endParaRPr>
              </a:p>
              <a:p>
                <a:pPr marL="742950" lvl="1" indent="-285750">
                  <a:spcBef>
                    <a:spcPct val="20000"/>
                  </a:spcBef>
                  <a:buFontTx/>
                  <a:buChar char="–"/>
                </a:pPr>
                <a:r>
                  <a:rPr lang="en-US" altLang="zh-TW" sz="2000" b="1" dirty="0">
                    <a:ea typeface="新細明體" charset="-120"/>
                  </a:rPr>
                  <a:t>Confidence</a:t>
                </a:r>
                <a:r>
                  <a:rPr lang="en-US" altLang="zh-TW" sz="2000" dirty="0">
                    <a:ea typeface="新細明體" charset="-120"/>
                  </a:rPr>
                  <a:t> (c)</a:t>
                </a:r>
              </a:p>
              <a:p>
                <a:pPr lvl="2">
                  <a:spcBef>
                    <a:spcPct val="20000"/>
                  </a:spcBef>
                </a:pPr>
                <a:r>
                  <a:rPr lang="en-US" altLang="zh-TW" dirty="0">
                    <a:ea typeface="新細明體" charset="-120"/>
                  </a:rPr>
                  <a:t>Measures how often items in Y appear in transactions that contain Confidence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i="1" dirty="0">
                            <a:ea typeface="新細明體" charset="-12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1143000" lvl="2" indent="-228600">
                  <a:spcBef>
                    <a:spcPct val="20000"/>
                  </a:spcBef>
                  <a:buFontTx/>
                  <a:buChar char="•"/>
                </a:pPr>
                <a:endParaRPr lang="en-US" altLang="zh-TW" dirty="0">
                  <a:ea typeface="新細明體" charset="-120"/>
                </a:endParaRPr>
              </a:p>
            </p:txBody>
          </p:sp>
        </mc:Choice>
        <mc:Fallback xmlns="">
          <p:sp>
            <p:nvSpPr>
              <p:cNvPr id="5428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31775" y="3358158"/>
                <a:ext cx="8179239" cy="3701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1A0AA2-F272-4D65-A397-832221EB0A94}"/>
              </a:ext>
            </a:extLst>
          </p:cNvPr>
          <p:cNvSpPr txBox="1"/>
          <p:nvPr/>
        </p:nvSpPr>
        <p:spPr>
          <a:xfrm>
            <a:off x="586936" y="1247836"/>
            <a:ext cx="727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rtl="1">
              <a:spcBef>
                <a:spcPct val="20000"/>
              </a:spcBef>
            </a:pPr>
            <a:r>
              <a:rPr lang="en-US" sz="2000" dirty="0">
                <a:latin typeface="Times New Roman" panose="02020603050405020304" pitchFamily="18" charset="0"/>
                <a:cs typeface="Arial" panose="020B0604020202020204" pitchFamily="34" charset="0"/>
              </a:rPr>
              <a:t>Association rules will predict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occurrence of an item </a:t>
            </a:r>
            <a:r>
              <a:rPr lang="en-US" sz="2000" dirty="0">
                <a:latin typeface="Times New Roman" panose="02020603050405020304" pitchFamily="18" charset="0"/>
                <a:cs typeface="Arial" panose="020B0604020202020204" pitchFamily="34" charset="0"/>
              </a:rPr>
              <a:t>based on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occurrences of other ite</a:t>
            </a:r>
            <a:r>
              <a:rPr lang="en-US" sz="2000" dirty="0">
                <a:latin typeface="Times New Roman" panose="02020603050405020304" pitchFamily="18" charset="0"/>
                <a:cs typeface="Arial" panose="020B0604020202020204" pitchFamily="34" charset="0"/>
              </a:rPr>
              <a:t>ms in the transactional datasets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795C531-DF01-AD6D-FFEF-49E73606D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13" y="1864420"/>
            <a:ext cx="5313118" cy="21776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742950" lvl="1" indent="-285750">
              <a:spcBef>
                <a:spcPct val="20000"/>
              </a:spcBef>
            </a:pPr>
            <a:endParaRPr lang="en-US" altLang="zh-TW" sz="1600" b="1" dirty="0">
              <a:ea typeface="新細明體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000" b="1" dirty="0">
                <a:ea typeface="新細明體" charset="-120"/>
              </a:rPr>
              <a:t>Why measure support?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1600" dirty="0">
                <a:ea typeface="新細明體" charset="-120"/>
                <a:sym typeface="Symbol" pitchFamily="18" charset="2"/>
              </a:rPr>
              <a:t>Very low </a:t>
            </a:r>
            <a:r>
              <a:rPr lang="en-US" altLang="zh-TW" sz="1600" dirty="0">
                <a:ea typeface="新細明體" charset="-120"/>
              </a:rPr>
              <a:t>support rules can happen </a:t>
            </a:r>
            <a:r>
              <a:rPr lang="en-US" altLang="zh-TW" sz="1600" dirty="0">
                <a:solidFill>
                  <a:srgbClr val="C00000"/>
                </a:solidFill>
                <a:ea typeface="新細明體" charset="-120"/>
              </a:rPr>
              <a:t>by chance</a:t>
            </a:r>
          </a:p>
          <a:p>
            <a:pPr lvl="1">
              <a:spcBef>
                <a:spcPct val="20000"/>
              </a:spcBef>
            </a:pPr>
            <a:endParaRPr lang="en-US" altLang="zh-TW" sz="1600" dirty="0">
              <a:solidFill>
                <a:srgbClr val="C00000"/>
              </a:solidFill>
              <a:ea typeface="新細明體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000" b="1" dirty="0">
                <a:ea typeface="新細明體" charset="-120"/>
              </a:rPr>
              <a:t>Why measure confidence?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1600" dirty="0">
                <a:ea typeface="新細明體" charset="-120"/>
                <a:sym typeface="Symbol" pitchFamily="18" charset="2"/>
              </a:rPr>
              <a:t>Very low </a:t>
            </a:r>
            <a:r>
              <a:rPr lang="en-US" altLang="zh-TW" sz="1600" dirty="0">
                <a:ea typeface="新細明體" charset="-120"/>
              </a:rPr>
              <a:t>confidence rules are </a:t>
            </a:r>
            <a:r>
              <a:rPr lang="en-US" altLang="zh-TW" sz="1600" dirty="0">
                <a:solidFill>
                  <a:srgbClr val="C00000"/>
                </a:solidFill>
                <a:ea typeface="新細明體" charset="-120"/>
              </a:rPr>
              <a:t>not reliable</a:t>
            </a:r>
            <a:endParaRPr lang="en-US" altLang="zh-TW" dirty="0">
              <a:solidFill>
                <a:srgbClr val="C00000"/>
              </a:solidFill>
              <a:ea typeface="新細明體" charset="-12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E721A5-60D7-66A0-89F2-B64782182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95342"/>
              </p:ext>
            </p:extLst>
          </p:nvPr>
        </p:nvGraphicFramePr>
        <p:xfrm>
          <a:off x="7223629" y="2023899"/>
          <a:ext cx="4229554" cy="1776882"/>
        </p:xfrm>
        <a:graphic>
          <a:graphicData uri="http://schemas.openxmlformats.org/drawingml/2006/table">
            <a:tbl>
              <a:tblPr/>
              <a:tblGrid>
                <a:gridCol w="1153514">
                  <a:extLst>
                    <a:ext uri="{9D8B030D-6E8A-4147-A177-3AD203B41FA5}">
                      <a16:colId xmlns:a16="http://schemas.microsoft.com/office/drawing/2014/main" val="1469635474"/>
                    </a:ext>
                  </a:extLst>
                </a:gridCol>
                <a:gridCol w="769010">
                  <a:extLst>
                    <a:ext uri="{9D8B030D-6E8A-4147-A177-3AD203B41FA5}">
                      <a16:colId xmlns:a16="http://schemas.microsoft.com/office/drawing/2014/main" val="2658342355"/>
                    </a:ext>
                  </a:extLst>
                </a:gridCol>
                <a:gridCol w="769010">
                  <a:extLst>
                    <a:ext uri="{9D8B030D-6E8A-4147-A177-3AD203B41FA5}">
                      <a16:colId xmlns:a16="http://schemas.microsoft.com/office/drawing/2014/main" val="4072421200"/>
                    </a:ext>
                  </a:extLst>
                </a:gridCol>
                <a:gridCol w="769010">
                  <a:extLst>
                    <a:ext uri="{9D8B030D-6E8A-4147-A177-3AD203B41FA5}">
                      <a16:colId xmlns:a16="http://schemas.microsoft.com/office/drawing/2014/main" val="2013841468"/>
                    </a:ext>
                  </a:extLst>
                </a:gridCol>
                <a:gridCol w="769010">
                  <a:extLst>
                    <a:ext uri="{9D8B030D-6E8A-4147-A177-3AD203B41FA5}">
                      <a16:colId xmlns:a16="http://schemas.microsoft.com/office/drawing/2014/main" val="451002170"/>
                    </a:ext>
                  </a:extLst>
                </a:gridCol>
              </a:tblGrid>
              <a:tr h="296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Patient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Resistant against Antibiotics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60145"/>
                  </a:ext>
                </a:extLst>
              </a:tr>
              <a:tr h="296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Patient1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250233"/>
                  </a:ext>
                </a:extLst>
              </a:tr>
              <a:tr h="296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Patient2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458042"/>
                  </a:ext>
                </a:extLst>
              </a:tr>
              <a:tr h="296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Patient3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2709"/>
                  </a:ext>
                </a:extLst>
              </a:tr>
              <a:tr h="296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Patient4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662685"/>
                  </a:ext>
                </a:extLst>
              </a:tr>
              <a:tr h="296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Patient5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6837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8AC8CEA1-E39F-6CC9-B45B-0194E157FA45}"/>
                  </a:ext>
                </a:extLst>
              </p:cNvPr>
              <p:cNvSpPr txBox="1"/>
              <p:nvPr/>
            </p:nvSpPr>
            <p:spPr bwMode="auto">
              <a:xfrm>
                <a:off x="7646355" y="5819742"/>
                <a:ext cx="3875088" cy="74136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Conf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𝐹𝑟𝑞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Amp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Tet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Pen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𝐹𝑟𝑞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Amp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Tet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0.66</a:t>
                </a:r>
              </a:p>
            </p:txBody>
          </p:sp>
        </mc:Choice>
        <mc:Fallback xmlns="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8AC8CEA1-E39F-6CC9-B45B-0194E157F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46355" y="5819742"/>
                <a:ext cx="3875088" cy="741363"/>
              </a:xfrm>
              <a:prstGeom prst="rect">
                <a:avLst/>
              </a:prstGeom>
              <a:blipFill>
                <a:blip r:embed="rId5"/>
                <a:stretch>
                  <a:fillRect l="-1258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272" name="TextBox 54271">
                <a:extLst>
                  <a:ext uri="{FF2B5EF4-FFF2-40B4-BE49-F238E27FC236}">
                    <a16:creationId xmlns:a16="http://schemas.microsoft.com/office/drawing/2014/main" id="{453067BA-4A40-4E15-C75C-D599E1082B80}"/>
                  </a:ext>
                </a:extLst>
              </p:cNvPr>
              <p:cNvSpPr txBox="1"/>
              <p:nvPr/>
            </p:nvSpPr>
            <p:spPr>
              <a:xfrm>
                <a:off x="7648052" y="5391898"/>
                <a:ext cx="2308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𝑆𝑢𝑝</m:t>
                    </m:r>
                  </m:oMath>
                </a14:m>
                <a:r>
                  <a:rPr lang="en-US" dirty="0"/>
                  <a:t>_Threshold = %30</a:t>
                </a:r>
              </a:p>
            </p:txBody>
          </p:sp>
        </mc:Choice>
        <mc:Fallback>
          <p:sp>
            <p:nvSpPr>
              <p:cNvPr id="54272" name="TextBox 54271">
                <a:extLst>
                  <a:ext uri="{FF2B5EF4-FFF2-40B4-BE49-F238E27FC236}">
                    <a16:creationId xmlns:a16="http://schemas.microsoft.com/office/drawing/2014/main" id="{453067BA-4A40-4E15-C75C-D599E108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052" y="5391898"/>
                <a:ext cx="2308005" cy="369332"/>
              </a:xfrm>
              <a:prstGeom prst="rect">
                <a:avLst/>
              </a:prstGeom>
              <a:blipFill>
                <a:blip r:embed="rId6"/>
                <a:stretch>
                  <a:fillRect l="-7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273" name="TextBox 54272">
                <a:extLst>
                  <a:ext uri="{FF2B5EF4-FFF2-40B4-BE49-F238E27FC236}">
                    <a16:creationId xmlns:a16="http://schemas.microsoft.com/office/drawing/2014/main" id="{2D803D48-7245-E2AF-A8C7-62AE92084986}"/>
                  </a:ext>
                </a:extLst>
              </p:cNvPr>
              <p:cNvSpPr txBox="1"/>
              <p:nvPr/>
            </p:nvSpPr>
            <p:spPr>
              <a:xfrm>
                <a:off x="7648052" y="6419848"/>
                <a:ext cx="27782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𝐶𝑜𝑛𝑓</m:t>
                    </m:r>
                  </m:oMath>
                </a14:m>
                <a:r>
                  <a:rPr lang="en-US" dirty="0"/>
                  <a:t>_Threshold = %80</a:t>
                </a:r>
              </a:p>
            </p:txBody>
          </p:sp>
        </mc:Choice>
        <mc:Fallback xmlns="">
          <p:sp>
            <p:nvSpPr>
              <p:cNvPr id="54273" name="TextBox 54272">
                <a:extLst>
                  <a:ext uri="{FF2B5EF4-FFF2-40B4-BE49-F238E27FC236}">
                    <a16:creationId xmlns:a16="http://schemas.microsoft.com/office/drawing/2014/main" id="{2D803D48-7245-E2AF-A8C7-62AE92084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052" y="6419848"/>
                <a:ext cx="2778210" cy="369332"/>
              </a:xfrm>
              <a:prstGeom prst="rect">
                <a:avLst/>
              </a:prstGeom>
              <a:blipFill>
                <a:blip r:embed="rId7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2"/>
          <p:cNvGrpSpPr>
            <a:grpSpLocks/>
          </p:cNvGrpSpPr>
          <p:nvPr/>
        </p:nvGrpSpPr>
        <p:grpSpPr bwMode="auto">
          <a:xfrm>
            <a:off x="1752601" y="1089026"/>
            <a:ext cx="8831263" cy="5235575"/>
            <a:chOff x="144" y="686"/>
            <a:chExt cx="5563" cy="3298"/>
          </a:xfrm>
        </p:grpSpPr>
        <p:sp>
          <p:nvSpPr>
            <p:cNvPr id="64515" name="Line 3"/>
            <p:cNvSpPr>
              <a:spLocks noChangeShapeType="1"/>
            </p:cNvSpPr>
            <p:nvPr/>
          </p:nvSpPr>
          <p:spPr bwMode="auto">
            <a:xfrm flipV="1">
              <a:off x="864" y="1920"/>
              <a:ext cx="57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516" name="Text Box 4"/>
            <p:cNvSpPr txBox="1">
              <a:spLocks noChangeArrowheads="1"/>
            </p:cNvSpPr>
            <p:nvPr/>
          </p:nvSpPr>
          <p:spPr bwMode="auto">
            <a:xfrm>
              <a:off x="144" y="2112"/>
              <a:ext cx="1008" cy="4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TW" sz="2000">
                  <a:solidFill>
                    <a:srgbClr val="0C6D9C"/>
                  </a:solidFill>
                  <a:latin typeface="Arial" charset="0"/>
                  <a:ea typeface="新細明體" charset="-120"/>
                </a:rPr>
                <a:t>Found to be Infrequent</a:t>
              </a:r>
              <a:endParaRPr lang="en-US" altLang="zh-TW" sz="2000">
                <a:solidFill>
                  <a:srgbClr val="0C6D9C"/>
                </a:solidFill>
                <a:latin typeface="Arial" charset="0"/>
                <a:ea typeface="新細明體" charset="-120"/>
                <a:sym typeface="Symbol" pitchFamily="18" charset="2"/>
              </a:endParaRPr>
            </a:p>
          </p:txBody>
        </p:sp>
        <p:graphicFrame>
          <p:nvGraphicFramePr>
            <p:cNvPr id="64517" name="Object 5"/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9866478" imgH="7377618" progId="">
                    <p:embed/>
                  </p:oleObj>
                </mc:Choice>
                <mc:Fallback>
                  <p:oleObj name="Visio" r:id="rId2" imgW="9866478" imgH="7377618" progId="">
                    <p:embed/>
                    <p:pic>
                      <p:nvPicPr>
                        <p:cNvPr id="645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518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987550" y="0"/>
            <a:ext cx="7772400" cy="1143000"/>
          </a:xfrm>
        </p:spPr>
        <p:txBody>
          <a:bodyPr/>
          <a:lstStyle/>
          <a:p>
            <a:pPr algn="ctr"/>
            <a:r>
              <a:rPr lang="en-US" altLang="zh-TW" spc="-95" dirty="0" err="1"/>
              <a:t>Apriori</a:t>
            </a:r>
            <a:r>
              <a:rPr lang="en-US" altLang="zh-TW" spc="-95" dirty="0"/>
              <a:t> Principle</a:t>
            </a:r>
          </a:p>
        </p:txBody>
      </p: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3654425" y="1089026"/>
            <a:ext cx="6929438" cy="5586413"/>
            <a:chOff x="1342" y="686"/>
            <a:chExt cx="4365" cy="3519"/>
          </a:xfrm>
        </p:grpSpPr>
        <p:graphicFrame>
          <p:nvGraphicFramePr>
            <p:cNvPr id="64520" name="Object 8"/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9866478" imgH="7377618" progId="">
                    <p:embed/>
                  </p:oleObj>
                </mc:Choice>
                <mc:Fallback>
                  <p:oleObj name="Visio" r:id="rId4" imgW="9866478" imgH="7377618" progId="">
                    <p:embed/>
                    <p:pic>
                      <p:nvPicPr>
                        <p:cNvPr id="6452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21" name="Text Box 9"/>
            <p:cNvSpPr txBox="1">
              <a:spLocks noChangeArrowheads="1"/>
            </p:cNvSpPr>
            <p:nvPr/>
          </p:nvSpPr>
          <p:spPr bwMode="auto">
            <a:xfrm>
              <a:off x="1342" y="3565"/>
              <a:ext cx="1398" cy="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TW" sz="20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All supersets would be infrequent</a:t>
              </a:r>
              <a:endParaRPr lang="en-US" altLang="zh-TW" sz="2000" dirty="0">
                <a:solidFill>
                  <a:srgbClr val="FF0000"/>
                </a:solidFill>
                <a:latin typeface="Arial" charset="0"/>
                <a:ea typeface="新細明體" charset="-120"/>
                <a:sym typeface="Symbol" pitchFamily="18" charset="2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168E-A918-3C57-3139-85F7E81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</a:t>
            </a:r>
            <a:r>
              <a:rPr lang="en-US" dirty="0" err="1"/>
              <a:t>Itemsets</a:t>
            </a:r>
            <a:r>
              <a:rPr lang="en-US" dirty="0"/>
              <a:t> using </a:t>
            </a:r>
            <a:r>
              <a:rPr lang="en-US" dirty="0" err="1"/>
              <a:t>Apriori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77386A-95CE-EAA4-1CFC-920C76CB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2043112"/>
            <a:ext cx="102012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9762" y="186017"/>
            <a:ext cx="10515600" cy="757771"/>
          </a:xfrm>
          <a:prstGeom prst="rect">
            <a:avLst/>
          </a:prstGeom>
        </p:spPr>
        <p:txBody>
          <a:bodyPr vert="horz" wrap="square" lIns="0" tIns="79882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30375">
              <a:lnSpc>
                <a:spcPct val="100000"/>
              </a:lnSpc>
              <a:spcBef>
                <a:spcPts val="95"/>
              </a:spcBef>
            </a:pPr>
            <a:r>
              <a:rPr dirty="0"/>
              <a:t>Maximizing the Margin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819593" y="1803990"/>
            <a:ext cx="6972300" cy="4762500"/>
            <a:chOff x="1485900" y="1676400"/>
            <a:chExt cx="6972300" cy="4762500"/>
          </a:xfrm>
        </p:grpSpPr>
        <p:sp>
          <p:nvSpPr>
            <p:cNvPr id="11" name="object 11"/>
            <p:cNvSpPr/>
            <p:nvPr/>
          </p:nvSpPr>
          <p:spPr>
            <a:xfrm>
              <a:off x="1485900" y="1676399"/>
              <a:ext cx="6972300" cy="4762500"/>
            </a:xfrm>
            <a:custGeom>
              <a:avLst/>
              <a:gdLst/>
              <a:ahLst/>
              <a:cxnLst/>
              <a:rect l="l" t="t" r="r" b="b"/>
              <a:pathLst>
                <a:path w="6972300" h="4762500">
                  <a:moveTo>
                    <a:pt x="6972300" y="4724400"/>
                  </a:moveTo>
                  <a:lnTo>
                    <a:pt x="6959600" y="4718050"/>
                  </a:lnTo>
                  <a:lnTo>
                    <a:pt x="6896100" y="4686300"/>
                  </a:lnTo>
                  <a:lnTo>
                    <a:pt x="6896100" y="4718050"/>
                  </a:lnTo>
                  <a:lnTo>
                    <a:pt x="44450" y="471805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4724400"/>
                  </a:lnTo>
                  <a:lnTo>
                    <a:pt x="38100" y="4724400"/>
                  </a:lnTo>
                  <a:lnTo>
                    <a:pt x="38100" y="4730750"/>
                  </a:lnTo>
                  <a:lnTo>
                    <a:pt x="6896100" y="4730750"/>
                  </a:lnTo>
                  <a:lnTo>
                    <a:pt x="6896100" y="4762500"/>
                  </a:lnTo>
                  <a:lnTo>
                    <a:pt x="6959600" y="4730750"/>
                  </a:lnTo>
                  <a:lnTo>
                    <a:pt x="6972300" y="4724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437" y="4872037"/>
              <a:ext cx="85725" cy="857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2837" y="5024437"/>
              <a:ext cx="85725" cy="857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5237" y="4872037"/>
              <a:ext cx="85725" cy="857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5237" y="4567237"/>
              <a:ext cx="85725" cy="857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7637" y="4110037"/>
              <a:ext cx="85725" cy="857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0037" y="4795837"/>
              <a:ext cx="85725" cy="857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7837" y="3424237"/>
              <a:ext cx="85725" cy="857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237" y="3576637"/>
              <a:ext cx="85725" cy="857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637" y="3729037"/>
              <a:ext cx="85725" cy="857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037" y="3881437"/>
              <a:ext cx="85725" cy="857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037" y="3500437"/>
              <a:ext cx="85725" cy="857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6437" y="4033837"/>
              <a:ext cx="85725" cy="857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437" y="3729037"/>
              <a:ext cx="85725" cy="857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637" y="3805237"/>
              <a:ext cx="85725" cy="857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343400" y="2286000"/>
              <a:ext cx="914400" cy="3505200"/>
            </a:xfrm>
            <a:custGeom>
              <a:avLst/>
              <a:gdLst/>
              <a:ahLst/>
              <a:cxnLst/>
              <a:rect l="l" t="t" r="r" b="b"/>
              <a:pathLst>
                <a:path w="914400" h="3505200">
                  <a:moveTo>
                    <a:pt x="0" y="0"/>
                  </a:moveTo>
                  <a:lnTo>
                    <a:pt x="914400" y="3505200"/>
                  </a:lnTo>
                </a:path>
              </a:pathLst>
            </a:custGeom>
            <a:ln w="285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5237" y="5176837"/>
              <a:ext cx="85725" cy="857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437" y="4491037"/>
              <a:ext cx="85725" cy="857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437" y="2814637"/>
              <a:ext cx="85725" cy="857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2237" y="3576637"/>
              <a:ext cx="85725" cy="857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637" y="3195637"/>
              <a:ext cx="85725" cy="8572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81400" y="2133600"/>
              <a:ext cx="2438400" cy="3810000"/>
            </a:xfrm>
            <a:custGeom>
              <a:avLst/>
              <a:gdLst/>
              <a:ahLst/>
              <a:cxnLst/>
              <a:rect l="l" t="t" r="r" b="b"/>
              <a:pathLst>
                <a:path w="2438400" h="3810000">
                  <a:moveTo>
                    <a:pt x="0" y="304800"/>
                  </a:moveTo>
                  <a:lnTo>
                    <a:pt x="914400" y="3810000"/>
                  </a:lnTo>
                </a:path>
                <a:path w="2438400" h="3810000">
                  <a:moveTo>
                    <a:pt x="1524000" y="0"/>
                  </a:moveTo>
                  <a:lnTo>
                    <a:pt x="2438400" y="35052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95800" y="5630671"/>
              <a:ext cx="1524000" cy="349885"/>
            </a:xfrm>
            <a:custGeom>
              <a:avLst/>
              <a:gdLst/>
              <a:ahLst/>
              <a:cxnLst/>
              <a:rect l="l" t="t" r="r" b="b"/>
              <a:pathLst>
                <a:path w="1524000" h="349885">
                  <a:moveTo>
                    <a:pt x="67183" y="274916"/>
                  </a:moveTo>
                  <a:lnTo>
                    <a:pt x="0" y="327215"/>
                  </a:lnTo>
                  <a:lnTo>
                    <a:pt x="82169" y="349630"/>
                  </a:lnTo>
                  <a:lnTo>
                    <a:pt x="76424" y="320992"/>
                  </a:lnTo>
                  <a:lnTo>
                    <a:pt x="63500" y="320992"/>
                  </a:lnTo>
                  <a:lnTo>
                    <a:pt x="60960" y="308533"/>
                  </a:lnTo>
                  <a:lnTo>
                    <a:pt x="73425" y="306040"/>
                  </a:lnTo>
                  <a:lnTo>
                    <a:pt x="67183" y="274916"/>
                  </a:lnTo>
                  <a:close/>
                </a:path>
                <a:path w="1524000" h="349885">
                  <a:moveTo>
                    <a:pt x="73425" y="306040"/>
                  </a:moveTo>
                  <a:lnTo>
                    <a:pt x="60960" y="308533"/>
                  </a:lnTo>
                  <a:lnTo>
                    <a:pt x="63500" y="320992"/>
                  </a:lnTo>
                  <a:lnTo>
                    <a:pt x="75926" y="318507"/>
                  </a:lnTo>
                  <a:lnTo>
                    <a:pt x="73425" y="306040"/>
                  </a:lnTo>
                  <a:close/>
                </a:path>
                <a:path w="1524000" h="349885">
                  <a:moveTo>
                    <a:pt x="75926" y="318507"/>
                  </a:moveTo>
                  <a:lnTo>
                    <a:pt x="63500" y="320992"/>
                  </a:lnTo>
                  <a:lnTo>
                    <a:pt x="76424" y="320992"/>
                  </a:lnTo>
                  <a:lnTo>
                    <a:pt x="75926" y="318507"/>
                  </a:lnTo>
                  <a:close/>
                </a:path>
                <a:path w="1524000" h="349885">
                  <a:moveTo>
                    <a:pt x="1448022" y="31133"/>
                  </a:moveTo>
                  <a:lnTo>
                    <a:pt x="73425" y="306040"/>
                  </a:lnTo>
                  <a:lnTo>
                    <a:pt x="75926" y="318507"/>
                  </a:lnTo>
                  <a:lnTo>
                    <a:pt x="1450502" y="43604"/>
                  </a:lnTo>
                  <a:lnTo>
                    <a:pt x="1448022" y="31133"/>
                  </a:lnTo>
                  <a:close/>
                </a:path>
                <a:path w="1524000" h="349885">
                  <a:moveTo>
                    <a:pt x="1515990" y="28638"/>
                  </a:moveTo>
                  <a:lnTo>
                    <a:pt x="1460500" y="28638"/>
                  </a:lnTo>
                  <a:lnTo>
                    <a:pt x="1463039" y="41097"/>
                  </a:lnTo>
                  <a:lnTo>
                    <a:pt x="1450502" y="43604"/>
                  </a:lnTo>
                  <a:lnTo>
                    <a:pt x="1456689" y="74714"/>
                  </a:lnTo>
                  <a:lnTo>
                    <a:pt x="1515990" y="28638"/>
                  </a:lnTo>
                  <a:close/>
                </a:path>
                <a:path w="1524000" h="349885">
                  <a:moveTo>
                    <a:pt x="1460500" y="28638"/>
                  </a:moveTo>
                  <a:lnTo>
                    <a:pt x="1448022" y="31133"/>
                  </a:lnTo>
                  <a:lnTo>
                    <a:pt x="1450502" y="43604"/>
                  </a:lnTo>
                  <a:lnTo>
                    <a:pt x="1463039" y="41097"/>
                  </a:lnTo>
                  <a:lnTo>
                    <a:pt x="1460500" y="28638"/>
                  </a:lnTo>
                  <a:close/>
                </a:path>
                <a:path w="1524000" h="349885">
                  <a:moveTo>
                    <a:pt x="1441830" y="0"/>
                  </a:moveTo>
                  <a:lnTo>
                    <a:pt x="1448022" y="31133"/>
                  </a:lnTo>
                  <a:lnTo>
                    <a:pt x="1460500" y="28638"/>
                  </a:lnTo>
                  <a:lnTo>
                    <a:pt x="1515990" y="28638"/>
                  </a:lnTo>
                  <a:lnTo>
                    <a:pt x="1524000" y="22415"/>
                  </a:lnTo>
                  <a:lnTo>
                    <a:pt x="144183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14600" y="1981200"/>
              <a:ext cx="3886200" cy="3657600"/>
            </a:xfrm>
            <a:custGeom>
              <a:avLst/>
              <a:gdLst/>
              <a:ahLst/>
              <a:cxnLst/>
              <a:rect l="l" t="t" r="r" b="b"/>
              <a:pathLst>
                <a:path w="3886200" h="3657600">
                  <a:moveTo>
                    <a:pt x="0" y="1143000"/>
                  </a:moveTo>
                  <a:lnTo>
                    <a:pt x="3733800" y="3657600"/>
                  </a:lnTo>
                </a:path>
                <a:path w="3886200" h="3657600">
                  <a:moveTo>
                    <a:pt x="152400" y="0"/>
                  </a:moveTo>
                  <a:lnTo>
                    <a:pt x="3886200" y="25146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0800" y="2514600"/>
              <a:ext cx="3733800" cy="2514600"/>
            </a:xfrm>
            <a:custGeom>
              <a:avLst/>
              <a:gdLst/>
              <a:ahLst/>
              <a:cxnLst/>
              <a:rect l="l" t="t" r="r" b="b"/>
              <a:pathLst>
                <a:path w="3733800" h="2514600">
                  <a:moveTo>
                    <a:pt x="0" y="0"/>
                  </a:moveTo>
                  <a:lnTo>
                    <a:pt x="3733800" y="2514600"/>
                  </a:lnTo>
                </a:path>
              </a:pathLst>
            </a:custGeom>
            <a:ln w="285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15000" y="4419600"/>
              <a:ext cx="533400" cy="838200"/>
            </a:xfrm>
            <a:custGeom>
              <a:avLst/>
              <a:gdLst/>
              <a:ahLst/>
              <a:cxnLst/>
              <a:rect l="l" t="t" r="r" b="b"/>
              <a:pathLst>
                <a:path w="533400" h="838200">
                  <a:moveTo>
                    <a:pt x="8762" y="753491"/>
                  </a:moveTo>
                  <a:lnTo>
                    <a:pt x="0" y="838200"/>
                  </a:lnTo>
                  <a:lnTo>
                    <a:pt x="73025" y="794385"/>
                  </a:lnTo>
                  <a:lnTo>
                    <a:pt x="63046" y="788035"/>
                  </a:lnTo>
                  <a:lnTo>
                    <a:pt x="39497" y="788035"/>
                  </a:lnTo>
                  <a:lnTo>
                    <a:pt x="28701" y="781176"/>
                  </a:lnTo>
                  <a:lnTo>
                    <a:pt x="35495" y="770502"/>
                  </a:lnTo>
                  <a:lnTo>
                    <a:pt x="8762" y="753491"/>
                  </a:lnTo>
                  <a:close/>
                </a:path>
                <a:path w="533400" h="838200">
                  <a:moveTo>
                    <a:pt x="35495" y="770502"/>
                  </a:moveTo>
                  <a:lnTo>
                    <a:pt x="28701" y="781176"/>
                  </a:lnTo>
                  <a:lnTo>
                    <a:pt x="39497" y="788035"/>
                  </a:lnTo>
                  <a:lnTo>
                    <a:pt x="46284" y="777368"/>
                  </a:lnTo>
                  <a:lnTo>
                    <a:pt x="35495" y="770502"/>
                  </a:lnTo>
                  <a:close/>
                </a:path>
                <a:path w="533400" h="838200">
                  <a:moveTo>
                    <a:pt x="46284" y="777368"/>
                  </a:moveTo>
                  <a:lnTo>
                    <a:pt x="39497" y="788035"/>
                  </a:lnTo>
                  <a:lnTo>
                    <a:pt x="63046" y="788035"/>
                  </a:lnTo>
                  <a:lnTo>
                    <a:pt x="46284" y="777368"/>
                  </a:lnTo>
                  <a:close/>
                </a:path>
                <a:path w="533400" h="838200">
                  <a:moveTo>
                    <a:pt x="487115" y="60831"/>
                  </a:moveTo>
                  <a:lnTo>
                    <a:pt x="35495" y="770502"/>
                  </a:lnTo>
                  <a:lnTo>
                    <a:pt x="46284" y="777368"/>
                  </a:lnTo>
                  <a:lnTo>
                    <a:pt x="497904" y="67697"/>
                  </a:lnTo>
                  <a:lnTo>
                    <a:pt x="487115" y="60831"/>
                  </a:lnTo>
                  <a:close/>
                </a:path>
                <a:path w="533400" h="838200">
                  <a:moveTo>
                    <a:pt x="528210" y="50164"/>
                  </a:moveTo>
                  <a:lnTo>
                    <a:pt x="493902" y="50164"/>
                  </a:lnTo>
                  <a:lnTo>
                    <a:pt x="504698" y="57023"/>
                  </a:lnTo>
                  <a:lnTo>
                    <a:pt x="497904" y="67697"/>
                  </a:lnTo>
                  <a:lnTo>
                    <a:pt x="524637" y="84708"/>
                  </a:lnTo>
                  <a:lnTo>
                    <a:pt x="528210" y="50164"/>
                  </a:lnTo>
                  <a:close/>
                </a:path>
                <a:path w="533400" h="838200">
                  <a:moveTo>
                    <a:pt x="493902" y="50164"/>
                  </a:moveTo>
                  <a:lnTo>
                    <a:pt x="487115" y="60831"/>
                  </a:lnTo>
                  <a:lnTo>
                    <a:pt x="497904" y="67697"/>
                  </a:lnTo>
                  <a:lnTo>
                    <a:pt x="504698" y="57023"/>
                  </a:lnTo>
                  <a:lnTo>
                    <a:pt x="493902" y="50164"/>
                  </a:lnTo>
                  <a:close/>
                </a:path>
                <a:path w="533400" h="838200">
                  <a:moveTo>
                    <a:pt x="533400" y="0"/>
                  </a:moveTo>
                  <a:lnTo>
                    <a:pt x="460375" y="43814"/>
                  </a:lnTo>
                  <a:lnTo>
                    <a:pt x="487115" y="60831"/>
                  </a:lnTo>
                  <a:lnTo>
                    <a:pt x="493902" y="50164"/>
                  </a:lnTo>
                  <a:lnTo>
                    <a:pt x="528210" y="50164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49032" y="1981282"/>
            <a:ext cx="5130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lang="en-US" sz="2000" spc="-20" dirty="0">
                <a:latin typeface="Times New Roman"/>
                <a:cs typeface="Times New Roman"/>
              </a:rPr>
              <a:t>Var</a:t>
            </a:r>
            <a:r>
              <a:rPr sz="1950" spc="-30" baseline="-21367" dirty="0">
                <a:latin typeface="Times New Roman"/>
                <a:cs typeface="Times New Roman"/>
              </a:rPr>
              <a:t>1</a:t>
            </a:r>
            <a:endParaRPr sz="1950" baseline="-21367" dirty="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62840" y="4803222"/>
            <a:ext cx="2875280" cy="214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9800" marR="1228725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Margin Width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Arial"/>
              <a:cs typeface="Arial"/>
            </a:endParaRPr>
          </a:p>
          <a:p>
            <a:pPr>
              <a:spcBef>
                <a:spcPts val="540"/>
              </a:spcBef>
            </a:pPr>
            <a:endParaRPr>
              <a:latin typeface="Arial"/>
              <a:cs typeface="Arial"/>
            </a:endParaRPr>
          </a:p>
          <a:p>
            <a:pPr marL="25400" marR="2143125"/>
            <a:r>
              <a:rPr spc="-10" dirty="0">
                <a:latin typeface="Arial"/>
                <a:cs typeface="Arial"/>
              </a:rPr>
              <a:t>Margin Width</a:t>
            </a:r>
            <a:endParaRPr>
              <a:latin typeface="Arial"/>
              <a:cs typeface="Arial"/>
            </a:endParaRPr>
          </a:p>
          <a:p>
            <a:pPr marR="43180" algn="r">
              <a:spcBef>
                <a:spcPts val="935"/>
              </a:spcBef>
            </a:pPr>
            <a:r>
              <a:rPr sz="2000" spc="-20" dirty="0">
                <a:latin typeface="Times New Roman"/>
                <a:cs typeface="Times New Roman"/>
              </a:rPr>
              <a:t>Var</a:t>
            </a:r>
            <a:r>
              <a:rPr sz="1950" spc="-30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01293" y="1746273"/>
            <a:ext cx="4798828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2400" dirty="0">
                <a:latin typeface="+mn-lt"/>
              </a:rPr>
              <a:t>Which hyperplane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maximizes separability of classes? </a:t>
            </a:r>
          </a:p>
          <a:p>
            <a:pPr marL="12700" marR="5080">
              <a:spcBef>
                <a:spcPts val="100"/>
              </a:spcBef>
            </a:pPr>
            <a:endParaRPr lang="en-US" sz="2400" dirty="0">
              <a:solidFill>
                <a:srgbClr val="FF0000"/>
              </a:solidFill>
              <a:latin typeface="+mn-lt"/>
            </a:endParaRPr>
          </a:p>
          <a:p>
            <a:pPr marL="12700" marR="5080">
              <a:spcBef>
                <a:spcPts val="100"/>
              </a:spcBef>
            </a:pPr>
            <a:r>
              <a:rPr lang="en-US" sz="2400" dirty="0">
                <a:latin typeface="+mn-lt"/>
              </a:rPr>
              <a:t>SVM selects the separating h</a:t>
            </a:r>
            <a:r>
              <a:rPr sz="2400" dirty="0">
                <a:latin typeface="+mn-lt"/>
              </a:rPr>
              <a:t>yperplane that </a:t>
            </a:r>
            <a:r>
              <a:rPr sz="2400" dirty="0">
                <a:solidFill>
                  <a:srgbClr val="FF0000"/>
                </a:solidFill>
                <a:latin typeface="+mn-lt"/>
              </a:rPr>
              <a:t>maximizes the margin</a:t>
            </a:r>
          </a:p>
        </p:txBody>
      </p:sp>
    </p:spTree>
    <p:extLst>
      <p:ext uri="{BB962C8B-B14F-4D97-AF65-F5344CB8AC3E}">
        <p14:creationId xmlns:p14="http://schemas.microsoft.com/office/powerpoint/2010/main" val="4167920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D861C5-7BD5-68B5-3BDD-17C1668F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20" y="3605048"/>
            <a:ext cx="4775926" cy="3178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Ensembles- </a:t>
            </a:r>
            <a:r>
              <a:rPr lang="en-US" altLang="en-US" dirty="0"/>
              <a:t>Supervised</a:t>
            </a:r>
            <a:r>
              <a:rPr lang="en-US" dirty="0"/>
              <a:t> - Random Forests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112"/>
            <a:ext cx="111404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Random forest is an </a:t>
            </a:r>
            <a:r>
              <a:rPr lang="en-US" dirty="0">
                <a:solidFill>
                  <a:srgbClr val="C00000"/>
                </a:solidFill>
              </a:rPr>
              <a:t>extension of bagging </a:t>
            </a:r>
            <a:r>
              <a:rPr lang="en-US" dirty="0"/>
              <a:t>that randomly selects </a:t>
            </a:r>
            <a:r>
              <a:rPr lang="en-US" dirty="0">
                <a:solidFill>
                  <a:srgbClr val="C00000"/>
                </a:solidFill>
              </a:rPr>
              <a:t>subsets of features </a:t>
            </a:r>
            <a:r>
              <a:rPr lang="en-US" dirty="0"/>
              <a:t>used in each data sample:</a:t>
            </a:r>
          </a:p>
          <a:p>
            <a:pPr marL="803275" indent="-173038"/>
            <a:r>
              <a:rPr lang="en-US" sz="2400" dirty="0"/>
              <a:t>As in bagging, builds a number of decision trees on </a:t>
            </a:r>
            <a:r>
              <a:rPr lang="en-US" sz="2400" dirty="0">
                <a:solidFill>
                  <a:srgbClr val="C00000"/>
                </a:solidFill>
              </a:rPr>
              <a:t>bootstrapped</a:t>
            </a:r>
            <a:r>
              <a:rPr lang="en-US" sz="2400" dirty="0"/>
              <a:t> training samples </a:t>
            </a:r>
          </a:p>
          <a:p>
            <a:pPr marL="803275" indent="-173038"/>
            <a:r>
              <a:rPr lang="en-US" sz="2400" dirty="0"/>
              <a:t>Each time a split in a tree is considered, a </a:t>
            </a:r>
            <a:r>
              <a:rPr lang="en-US" sz="2400" dirty="0">
                <a:solidFill>
                  <a:srgbClr val="C00000"/>
                </a:solidFill>
              </a:rPr>
              <a:t>random</a:t>
            </a:r>
            <a:r>
              <a:rPr lang="en-US" sz="2400" dirty="0"/>
              <a:t> sample of </a:t>
            </a:r>
            <a:r>
              <a:rPr lang="en-US" sz="2400" i="1" dirty="0"/>
              <a:t>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predictors</a:t>
            </a:r>
            <a:r>
              <a:rPr lang="en-US" sz="2400" dirty="0"/>
              <a:t> is chosen as split candidates from the full set of p predictors.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2583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DAC9-C101-6AA5-2514-A7168DAF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using Majority Vote </a:t>
            </a:r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CDA8FDB-92A1-BB7D-ACC6-4D9E5131B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17" y="1902374"/>
            <a:ext cx="8977966" cy="204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E869A-D33D-D213-7016-603080AA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4826000"/>
            <a:ext cx="6591300" cy="1666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647647-57CD-B3A3-6BBE-903E910AD8FB}"/>
              </a:ext>
            </a:extLst>
          </p:cNvPr>
          <p:cNvSpPr/>
          <p:nvPr/>
        </p:nvSpPr>
        <p:spPr>
          <a:xfrm>
            <a:off x="2800350" y="4826000"/>
            <a:ext cx="1981857" cy="1154386"/>
          </a:xfrm>
          <a:prstGeom prst="rect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67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56E5-C17D-BB67-21A2-2CBB95C58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91B7-E539-4879-F50C-2B45B5121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028" y="470567"/>
            <a:ext cx="9217572" cy="693738"/>
          </a:xfrm>
        </p:spPr>
        <p:txBody>
          <a:bodyPr>
            <a:noAutofit/>
          </a:bodyPr>
          <a:lstStyle/>
          <a:p>
            <a:r>
              <a:rPr lang="en-US" dirty="0"/>
              <a:t>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900684-A4BA-93E7-1BED-8170AACE1E54}"/>
                  </a:ext>
                </a:extLst>
              </p:cNvPr>
              <p:cNvSpPr/>
              <p:nvPr/>
            </p:nvSpPr>
            <p:spPr>
              <a:xfrm>
                <a:off x="10029144" y="5396370"/>
                <a:ext cx="177003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baseline="-25000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92</m:t>
                      </m:r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900684-A4BA-93E7-1BED-8170AACE1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44" y="5396370"/>
                <a:ext cx="177003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F253E50-0D10-01F3-6CBC-DAA7FDC8C429}"/>
                  </a:ext>
                </a:extLst>
              </p:cNvPr>
              <p:cNvSpPr/>
              <p:nvPr/>
            </p:nvSpPr>
            <p:spPr>
              <a:xfrm>
                <a:off x="9895530" y="3474094"/>
                <a:ext cx="177003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baseline="-25000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65</m:t>
                      </m:r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F253E50-0D10-01F3-6CBC-DAA7FDC8C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530" y="3474094"/>
                <a:ext cx="177003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35F820-6580-15CE-2527-4E4DE1520F1B}"/>
                  </a:ext>
                </a:extLst>
              </p:cNvPr>
              <p:cNvSpPr/>
              <p:nvPr/>
            </p:nvSpPr>
            <p:spPr>
              <a:xfrm>
                <a:off x="9935739" y="1679336"/>
                <a:ext cx="205051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baseline="-25000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42</m:t>
                      </m:r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35F820-6580-15CE-2527-4E4DE1520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739" y="1679336"/>
                <a:ext cx="205051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FCEB02A-50BA-3126-46B9-5E4C1AF611B5}"/>
              </a:ext>
            </a:extLst>
          </p:cNvPr>
          <p:cNvGrpSpPr/>
          <p:nvPr/>
        </p:nvGrpSpPr>
        <p:grpSpPr>
          <a:xfrm>
            <a:off x="7905688" y="682027"/>
            <a:ext cx="2520808" cy="5963920"/>
            <a:chOff x="7735619" y="815299"/>
            <a:chExt cx="2520808" cy="59639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EA642E-2ED2-200F-2C1B-7A74D5BE1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1670" y="815299"/>
              <a:ext cx="2444757" cy="596392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BF3654-0E49-CE7C-D8A6-2C9C0156B47E}"/>
                </a:ext>
              </a:extLst>
            </p:cNvPr>
            <p:cNvSpPr txBox="1"/>
            <p:nvPr/>
          </p:nvSpPr>
          <p:spPr>
            <a:xfrm>
              <a:off x="7735619" y="5257870"/>
              <a:ext cx="393700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  <a:r>
                <a:rPr lang="en-US" sz="12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7401D2-C935-45A6-C358-B036E0F8F6CF}"/>
                </a:ext>
              </a:extLst>
            </p:cNvPr>
            <p:cNvSpPr txBox="1"/>
            <p:nvPr/>
          </p:nvSpPr>
          <p:spPr>
            <a:xfrm>
              <a:off x="7772003" y="3159423"/>
              <a:ext cx="393700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  <a:r>
                <a:rPr lang="en-US" sz="12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E7CDE0-340E-6270-E0A7-0C9F50FDB80F}"/>
                </a:ext>
              </a:extLst>
            </p:cNvPr>
            <p:cNvSpPr txBox="1"/>
            <p:nvPr/>
          </p:nvSpPr>
          <p:spPr>
            <a:xfrm>
              <a:off x="7772003" y="1276710"/>
              <a:ext cx="393700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  <a:r>
                <a:rPr lang="en-US" sz="12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9D2FA-5449-FE0E-29FA-6B73FC8B8B4B}"/>
              </a:ext>
            </a:extLst>
          </p:cNvPr>
          <p:cNvGrpSpPr/>
          <p:nvPr/>
        </p:nvGrpSpPr>
        <p:grpSpPr>
          <a:xfrm>
            <a:off x="65628" y="2851648"/>
            <a:ext cx="7669991" cy="1624678"/>
            <a:chOff x="141679" y="3159423"/>
            <a:chExt cx="7669991" cy="16246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973935-66CC-1C26-FDFC-0929106D3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679" y="3159423"/>
              <a:ext cx="7669991" cy="1624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F19138-701B-CF1D-A0EA-8417FB21BDF2}"/>
                </a:ext>
              </a:extLst>
            </p:cNvPr>
            <p:cNvSpPr txBox="1"/>
            <p:nvPr/>
          </p:nvSpPr>
          <p:spPr>
            <a:xfrm>
              <a:off x="6268917" y="3335594"/>
              <a:ext cx="393700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  <a:r>
                <a:rPr lang="en-US" sz="12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D8669B-67B4-8FAE-E6BF-1BF12EB44335}"/>
                </a:ext>
              </a:extLst>
            </p:cNvPr>
            <p:cNvSpPr txBox="1"/>
            <p:nvPr/>
          </p:nvSpPr>
          <p:spPr>
            <a:xfrm>
              <a:off x="4539090" y="3335593"/>
              <a:ext cx="393700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  <a:r>
                <a:rPr lang="en-US" sz="12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78EE37-48BB-64A0-A850-6797938E8FD5}"/>
                </a:ext>
              </a:extLst>
            </p:cNvPr>
            <p:cNvSpPr txBox="1"/>
            <p:nvPr/>
          </p:nvSpPr>
          <p:spPr>
            <a:xfrm>
              <a:off x="2983186" y="3335593"/>
              <a:ext cx="393700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  <a:r>
                <a:rPr lang="en-US" sz="12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C096CD0F-79AF-51FE-672F-8C4BDC941593}"/>
              </a:ext>
            </a:extLst>
          </p:cNvPr>
          <p:cNvSpPr txBox="1">
            <a:spLocks noChangeArrowheads="1"/>
          </p:cNvSpPr>
          <p:nvPr/>
        </p:nvSpPr>
        <p:spPr>
          <a:xfrm>
            <a:off x="105103" y="1054139"/>
            <a:ext cx="8024216" cy="2469506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0000FF"/>
              </a:buClr>
              <a:buFont typeface="Courier New" panose="02070309020205020404" pitchFamily="49" charset="0"/>
              <a:buChar char="o"/>
            </a:pPr>
            <a:endParaRPr lang="en-US" altLang="zh-CN" sz="2400" dirty="0">
              <a:solidFill>
                <a:srgbClr val="0000FF"/>
              </a:solidFill>
            </a:endParaRPr>
          </a:p>
          <a:p>
            <a:pPr marL="0" indent="0" eaLnBrk="1" hangingPunct="1">
              <a:buClr>
                <a:srgbClr val="0000FF"/>
              </a:buClr>
              <a:buFont typeface="Arial" panose="020B0604020202020204" pitchFamily="34" charset="0"/>
              <a:buNone/>
            </a:pPr>
            <a:r>
              <a:rPr lang="en-US" altLang="zh-CN" sz="2200" dirty="0"/>
              <a:t>Boosting refers to a general method of producing a </a:t>
            </a:r>
            <a:r>
              <a:rPr lang="en-US" altLang="zh-CN" sz="2200" dirty="0">
                <a:solidFill>
                  <a:srgbClr val="FF0000"/>
                </a:solidFill>
              </a:rPr>
              <a:t>strong predictor </a:t>
            </a:r>
            <a:r>
              <a:rPr lang="en-US" altLang="zh-CN" sz="2200" dirty="0"/>
              <a:t>(accurate)  by </a:t>
            </a:r>
            <a:r>
              <a:rPr lang="en-US" altLang="zh-CN" sz="2200" dirty="0">
                <a:solidFill>
                  <a:srgbClr val="C00000"/>
                </a:solidFill>
              </a:rPr>
              <a:t>combining</a:t>
            </a:r>
            <a:r>
              <a:rPr lang="en-US" altLang="zh-CN" sz="2200" dirty="0"/>
              <a:t> moderately inaccurate </a:t>
            </a:r>
            <a:r>
              <a:rPr lang="en-US" altLang="zh-CN" sz="2200" dirty="0">
                <a:solidFill>
                  <a:srgbClr val="FF0000"/>
                </a:solidFill>
              </a:rPr>
              <a:t>weak learners</a:t>
            </a:r>
            <a:r>
              <a:rPr lang="en-US" altLang="zh-CN" sz="2200" dirty="0"/>
              <a:t>.</a:t>
            </a:r>
          </a:p>
          <a:p>
            <a:pPr marL="914400" indent="-517525" eaLnBrk="1" hangingPunct="1"/>
            <a:r>
              <a:rPr lang="en-US" sz="2200" dirty="0">
                <a:solidFill>
                  <a:srgbClr val="C00000"/>
                </a:solidFill>
                <a:ea typeface="Gothic" pitchFamily="2"/>
                <a:cs typeface="Lucidasans" pitchFamily="2"/>
              </a:rPr>
              <a:t>Weights</a:t>
            </a:r>
            <a:r>
              <a:rPr lang="en-US" sz="22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models according to </a:t>
            </a:r>
            <a:r>
              <a:rPr lang="en-US" sz="2200" dirty="0">
                <a:solidFill>
                  <a:srgbClr val="C00000"/>
                </a:solidFill>
                <a:ea typeface="Gothic" pitchFamily="2"/>
                <a:cs typeface="Lucidasans" pitchFamily="2"/>
              </a:rPr>
              <a:t>performance </a:t>
            </a:r>
            <a:r>
              <a:rPr lang="en-US" sz="2200" dirty="0">
                <a:ea typeface="Gothic" pitchFamily="2"/>
                <a:cs typeface="Lucidasans" pitchFamily="2"/>
              </a:rPr>
              <a:t>(Voting Power)</a:t>
            </a:r>
          </a:p>
          <a:p>
            <a:pPr marL="914400" lvl="1" indent="-514350" eaLnBrk="1" hangingPunct="1">
              <a:buClr>
                <a:srgbClr val="0000FF"/>
              </a:buClr>
            </a:pPr>
            <a:endParaRPr lang="en-US" altLang="zh-CN" sz="2200" dirty="0"/>
          </a:p>
          <a:p>
            <a:pPr marL="400050" lvl="1" indent="0" eaLnBrk="1" hangingPunct="1">
              <a:buClr>
                <a:srgbClr val="0000FF"/>
              </a:buClr>
              <a:buFont typeface="Arial" panose="020B0604020202020204" pitchFamily="34" charset="0"/>
              <a:buNone/>
            </a:pP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317A6-67AC-F052-C6A2-1EAF8616FB86}"/>
              </a:ext>
            </a:extLst>
          </p:cNvPr>
          <p:cNvSpPr txBox="1"/>
          <p:nvPr/>
        </p:nvSpPr>
        <p:spPr>
          <a:xfrm>
            <a:off x="351657" y="4644196"/>
            <a:ext cx="93638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Suppose that </a:t>
            </a:r>
            <a:r>
              <a:rPr lang="en-US" dirty="0">
                <a:solidFill>
                  <a:srgbClr val="C00000"/>
                </a:solidFill>
              </a:rPr>
              <a:t>a test data </a:t>
            </a:r>
            <a:r>
              <a:rPr lang="en-US" dirty="0"/>
              <a:t>point :</a:t>
            </a:r>
          </a:p>
          <a:p>
            <a:r>
              <a:rPr lang="en-US" dirty="0"/>
              <a:t>Prediction by h1 = Plus</a:t>
            </a:r>
          </a:p>
          <a:p>
            <a:r>
              <a:rPr lang="en-US" dirty="0"/>
              <a:t>Prediction by h2 = Plus</a:t>
            </a:r>
          </a:p>
          <a:p>
            <a:r>
              <a:rPr lang="en-US" dirty="0"/>
              <a:t>Prediction by h3 = Minus</a:t>
            </a:r>
          </a:p>
          <a:p>
            <a:endParaRPr lang="en-US" dirty="0"/>
          </a:p>
          <a:p>
            <a:r>
              <a:rPr lang="en-US" dirty="0"/>
              <a:t>Then:</a:t>
            </a:r>
          </a:p>
          <a:p>
            <a:r>
              <a:rPr lang="en-US" dirty="0"/>
              <a:t>max(Plus: 0.42+ 0.65, Minus: 0.92) = max(</a:t>
            </a:r>
            <a:r>
              <a:rPr lang="en-US" dirty="0">
                <a:solidFill>
                  <a:srgbClr val="FF0000"/>
                </a:solidFill>
              </a:rPr>
              <a:t>Plus: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1.07</a:t>
            </a:r>
            <a:r>
              <a:rPr lang="en-US" dirty="0"/>
              <a:t>, Minus: 0.92)  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Prediction by Model: </a:t>
            </a:r>
            <a:r>
              <a:rPr lang="en-US" dirty="0">
                <a:solidFill>
                  <a:srgbClr val="C00000"/>
                </a:solidFill>
              </a:rPr>
              <a:t>Plus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19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F69E7-9D51-ADB6-FB88-CB7B148CC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9639-3841-5501-169F-DB9AD51C37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04000" y="-17948"/>
            <a:ext cx="6692105" cy="977901"/>
          </a:xfrm>
        </p:spPr>
        <p:txBody>
          <a:bodyPr vert="horz" wrap="square" lIns="90360" tIns="44280" rIns="90360" bIns="44280" rtlCol="0" anchor="ctr" anchorCtr="0">
            <a:normAutofit/>
          </a:bodyPr>
          <a:lstStyle/>
          <a:p>
            <a:pPr lvl="0"/>
            <a:r>
              <a:rPr lang="en-US" dirty="0"/>
              <a:t>Stacking (Super Learner)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6260D-B85F-40AD-2F38-380843C63F7E}"/>
              </a:ext>
            </a:extLst>
          </p:cNvPr>
          <p:cNvSpPr txBox="1"/>
          <p:nvPr/>
        </p:nvSpPr>
        <p:spPr>
          <a:xfrm>
            <a:off x="1704000" y="1080001"/>
            <a:ext cx="8820000" cy="285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400" i="1" dirty="0">
                <a:solidFill>
                  <a:srgbClr val="FF0000"/>
                </a:solidFill>
                <a:ea typeface="Gothic" pitchFamily="2"/>
                <a:cs typeface="Lucidasans" pitchFamily="2"/>
              </a:rPr>
              <a:t>heterogeneous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ensemble consisting of different types of models (e.g., decision tree, neural network, etc.)</a:t>
            </a:r>
          </a:p>
          <a:p>
            <a:pPr marL="34290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To combine predictions of base learners, do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just vote, instead, use a predictor model (</a:t>
            </a:r>
            <a:r>
              <a:rPr lang="en-US" sz="2400" i="1" dirty="0">
                <a:solidFill>
                  <a:srgbClr val="FF0000"/>
                </a:solidFill>
                <a:ea typeface="Gothic" pitchFamily="2"/>
                <a:cs typeface="Lucidasans" pitchFamily="2"/>
              </a:rPr>
              <a:t>meta</a:t>
            </a:r>
            <a:r>
              <a:rPr lang="en-US" sz="2400" dirty="0">
                <a:solidFill>
                  <a:srgbClr val="FF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i="1" dirty="0">
                <a:solidFill>
                  <a:srgbClr val="FF0000"/>
                </a:solidFill>
                <a:ea typeface="Gothic" pitchFamily="2"/>
                <a:cs typeface="Lucidasans" pitchFamily="2"/>
              </a:rPr>
              <a:t>learner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The base learners are also called </a:t>
            </a:r>
            <a:r>
              <a:rPr lang="en-US" sz="2000" i="1" dirty="0">
                <a:solidFill>
                  <a:srgbClr val="C00000"/>
                </a:solidFill>
                <a:ea typeface="Gothic" pitchFamily="2"/>
                <a:cs typeface="Lucidasans" pitchFamily="2"/>
              </a:rPr>
              <a:t>level-0</a:t>
            </a:r>
            <a:r>
              <a:rPr lang="en-US" sz="20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models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Meta learner is called </a:t>
            </a:r>
            <a:r>
              <a:rPr lang="en-US" sz="2000" i="1" dirty="0">
                <a:solidFill>
                  <a:srgbClr val="C00000"/>
                </a:solidFill>
                <a:ea typeface="Gothic" pitchFamily="2"/>
                <a:cs typeface="Lucidasans" pitchFamily="2"/>
              </a:rPr>
              <a:t>level-1</a:t>
            </a:r>
            <a:r>
              <a:rPr lang="en-US" sz="20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model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FF0000"/>
                </a:solidFill>
                <a:ea typeface="Gothic" pitchFamily="2"/>
                <a:cs typeface="Lucidasans" pitchFamily="2"/>
              </a:rPr>
              <a:t>Predictions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of base learners are </a:t>
            </a:r>
            <a:r>
              <a:rPr lang="en-US" sz="2000" dirty="0">
                <a:solidFill>
                  <a:srgbClr val="FF0000"/>
                </a:solidFill>
                <a:ea typeface="Gothic" pitchFamily="2"/>
                <a:cs typeface="Lucidasans" pitchFamily="2"/>
              </a:rPr>
              <a:t>input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to meta learner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136463-4756-5A2A-8DED-D6CC10BC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654" y="4003733"/>
            <a:ext cx="4304315" cy="2717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F60FE4-91FF-63FF-9E6F-4EE020ABC12A}"/>
              </a:ext>
            </a:extLst>
          </p:cNvPr>
          <p:cNvSpPr txBox="1"/>
          <p:nvPr/>
        </p:nvSpPr>
        <p:spPr>
          <a:xfrm>
            <a:off x="7338492" y="5029991"/>
            <a:ext cx="29796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hangingPunct="1">
              <a:buClr>
                <a:srgbClr val="0000FF"/>
              </a:buClr>
            </a:pPr>
            <a:r>
              <a:rPr lang="en-US" altLang="en-US" sz="2000" dirty="0">
                <a:solidFill>
                  <a:srgbClr val="FF0000"/>
                </a:solidFill>
              </a:rPr>
              <a:t>Meta-learning</a:t>
            </a:r>
            <a:r>
              <a:rPr lang="en-US" altLang="en-US" sz="2000" dirty="0">
                <a:solidFill>
                  <a:srgbClr val="000000"/>
                </a:solidFill>
              </a:rPr>
              <a:t> refers to learning algorithms that learn from results of other learning algorithms.</a:t>
            </a:r>
          </a:p>
        </p:txBody>
      </p:sp>
    </p:spTree>
    <p:extLst>
      <p:ext uri="{BB962C8B-B14F-4D97-AF65-F5344CB8AC3E}">
        <p14:creationId xmlns:p14="http://schemas.microsoft.com/office/powerpoint/2010/main" val="2705222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DE483-2450-D924-680D-1AB4951C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B60F-8A99-98E5-8C71-358C92146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623" y="184609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Prediction on Test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ECE840-6317-4F17-9D76-3CD8C6CE5D47}"/>
              </a:ext>
            </a:extLst>
          </p:cNvPr>
          <p:cNvSpPr txBox="1"/>
          <p:nvPr/>
        </p:nvSpPr>
        <p:spPr>
          <a:xfrm>
            <a:off x="654650" y="39677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Classifier - KNN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E939FD-61F7-FA9E-F0B9-1D3379773F98}"/>
              </a:ext>
            </a:extLst>
          </p:cNvPr>
          <p:cNvSpPr txBox="1"/>
          <p:nvPr/>
        </p:nvSpPr>
        <p:spPr>
          <a:xfrm>
            <a:off x="446265" y="12188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Classifier – Naïve Bayes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0A3969-7B3B-3594-CF17-2F6AE7AB8184}"/>
              </a:ext>
            </a:extLst>
          </p:cNvPr>
          <p:cNvSpPr txBox="1"/>
          <p:nvPr/>
        </p:nvSpPr>
        <p:spPr>
          <a:xfrm>
            <a:off x="3434562" y="49347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Classifier – Neural Network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6442352-0CD2-5073-688A-14ABC70D4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50" y="4435690"/>
            <a:ext cx="1781175" cy="2251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E95C028-92CE-A2F5-1544-31BCB92635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754675"/>
                  </p:ext>
                </p:extLst>
              </p:nvPr>
            </p:nvGraphicFramePr>
            <p:xfrm>
              <a:off x="3266740" y="3588513"/>
              <a:ext cx="4447854" cy="563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4392">
                      <a:extLst>
                        <a:ext uri="{9D8B030D-6E8A-4147-A177-3AD203B41FA5}">
                          <a16:colId xmlns:a16="http://schemas.microsoft.com/office/drawing/2014/main" val="1376339374"/>
                        </a:ext>
                      </a:extLst>
                    </a:gridCol>
                    <a:gridCol w="510826">
                      <a:extLst>
                        <a:ext uri="{9D8B030D-6E8A-4147-A177-3AD203B41FA5}">
                          <a16:colId xmlns:a16="http://schemas.microsoft.com/office/drawing/2014/main" val="2285355918"/>
                        </a:ext>
                      </a:extLst>
                    </a:gridCol>
                    <a:gridCol w="510825">
                      <a:extLst>
                        <a:ext uri="{9D8B030D-6E8A-4147-A177-3AD203B41FA5}">
                          <a16:colId xmlns:a16="http://schemas.microsoft.com/office/drawing/2014/main" val="481158082"/>
                        </a:ext>
                      </a:extLst>
                    </a:gridCol>
                    <a:gridCol w="965217">
                      <a:extLst>
                        <a:ext uri="{9D8B030D-6E8A-4147-A177-3AD203B41FA5}">
                          <a16:colId xmlns:a16="http://schemas.microsoft.com/office/drawing/2014/main" val="3268182069"/>
                        </a:ext>
                      </a:extLst>
                    </a:gridCol>
                    <a:gridCol w="607697">
                      <a:extLst>
                        <a:ext uri="{9D8B030D-6E8A-4147-A177-3AD203B41FA5}">
                          <a16:colId xmlns:a16="http://schemas.microsoft.com/office/drawing/2014/main" val="1109060884"/>
                        </a:ext>
                      </a:extLst>
                    </a:gridCol>
                    <a:gridCol w="793194">
                      <a:extLst>
                        <a:ext uri="{9D8B030D-6E8A-4147-A177-3AD203B41FA5}">
                          <a16:colId xmlns:a16="http://schemas.microsoft.com/office/drawing/2014/main" val="1634815592"/>
                        </a:ext>
                      </a:extLst>
                    </a:gridCol>
                    <a:gridCol w="625703">
                      <a:extLst>
                        <a:ext uri="{9D8B030D-6E8A-4147-A177-3AD203B41FA5}">
                          <a16:colId xmlns:a16="http://schemas.microsoft.com/office/drawing/2014/main" val="1536249975"/>
                        </a:ext>
                      </a:extLst>
                    </a:gridCol>
                  </a:tblGrid>
                  <a:tr h="2778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Label (y)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400" dirty="0"/>
                            <a:t> (NB)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400" dirty="0"/>
                            <a:t> (KNN)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400" dirty="0"/>
                            <a:t> (NN)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911844"/>
                      </a:ext>
                    </a:extLst>
                  </a:tr>
                  <a:tr h="2778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marL="68580" marR="68580" marT="34290" marB="3429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marL="68580" marR="68580" marT="34290" marB="3429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</a:p>
                      </a:txBody>
                      <a:tcPr marL="68580" marR="68580" marT="34290" marB="34290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6516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E95C028-92CE-A2F5-1544-31BCB92635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754675"/>
                  </p:ext>
                </p:extLst>
              </p:nvPr>
            </p:nvGraphicFramePr>
            <p:xfrm>
              <a:off x="3266740" y="3588513"/>
              <a:ext cx="4447854" cy="563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4392">
                      <a:extLst>
                        <a:ext uri="{9D8B030D-6E8A-4147-A177-3AD203B41FA5}">
                          <a16:colId xmlns:a16="http://schemas.microsoft.com/office/drawing/2014/main" val="1376339374"/>
                        </a:ext>
                      </a:extLst>
                    </a:gridCol>
                    <a:gridCol w="510826">
                      <a:extLst>
                        <a:ext uri="{9D8B030D-6E8A-4147-A177-3AD203B41FA5}">
                          <a16:colId xmlns:a16="http://schemas.microsoft.com/office/drawing/2014/main" val="2285355918"/>
                        </a:ext>
                      </a:extLst>
                    </a:gridCol>
                    <a:gridCol w="510825">
                      <a:extLst>
                        <a:ext uri="{9D8B030D-6E8A-4147-A177-3AD203B41FA5}">
                          <a16:colId xmlns:a16="http://schemas.microsoft.com/office/drawing/2014/main" val="481158082"/>
                        </a:ext>
                      </a:extLst>
                    </a:gridCol>
                    <a:gridCol w="965217">
                      <a:extLst>
                        <a:ext uri="{9D8B030D-6E8A-4147-A177-3AD203B41FA5}">
                          <a16:colId xmlns:a16="http://schemas.microsoft.com/office/drawing/2014/main" val="3268182069"/>
                        </a:ext>
                      </a:extLst>
                    </a:gridCol>
                    <a:gridCol w="607697">
                      <a:extLst>
                        <a:ext uri="{9D8B030D-6E8A-4147-A177-3AD203B41FA5}">
                          <a16:colId xmlns:a16="http://schemas.microsoft.com/office/drawing/2014/main" val="1109060884"/>
                        </a:ext>
                      </a:extLst>
                    </a:gridCol>
                    <a:gridCol w="793194">
                      <a:extLst>
                        <a:ext uri="{9D8B030D-6E8A-4147-A177-3AD203B41FA5}">
                          <a16:colId xmlns:a16="http://schemas.microsoft.com/office/drawing/2014/main" val="1634815592"/>
                        </a:ext>
                      </a:extLst>
                    </a:gridCol>
                    <a:gridCol w="625703">
                      <a:extLst>
                        <a:ext uri="{9D8B030D-6E8A-4147-A177-3AD203B41FA5}">
                          <a16:colId xmlns:a16="http://schemas.microsoft.com/office/drawing/2014/main" val="1536249975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408" t="-6383" r="-932394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85714" t="-6383" r="-688095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85714" t="-6383" r="-588095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Label (y)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99000" t="-6383" r="-235000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83846" t="-6383" r="-80769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10680" t="-6383" r="-1942" b="-125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91184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marL="68580" marR="68580" marT="34290" marB="3429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marL="68580" marR="68580" marT="34290" marB="3429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</a:p>
                      </a:txBody>
                      <a:tcPr marL="68580" marR="68580" marT="34290" marB="34290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6516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0EE676-9158-9EB7-45F0-7DD4FE2B413E}"/>
                  </a:ext>
                </a:extLst>
              </p:cNvPr>
              <p:cNvSpPr txBox="1"/>
              <p:nvPr/>
            </p:nvSpPr>
            <p:spPr>
              <a:xfrm>
                <a:off x="9847670" y="2032842"/>
                <a:ext cx="835365" cy="3000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0EE676-9158-9EB7-45F0-7DD4FE2B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670" y="2032842"/>
                <a:ext cx="835365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27FB33-EF73-4503-20C7-EA9D704AB57A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9666366" y="2332925"/>
            <a:ext cx="598986" cy="392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287B6-B8A1-0B9E-AED9-7BD78D8231DE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265352" y="2332925"/>
            <a:ext cx="473070" cy="392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D8F601-84A0-53F8-4180-7DEBF07C8681}"/>
              </a:ext>
            </a:extLst>
          </p:cNvPr>
          <p:cNvSpPr txBox="1"/>
          <p:nvPr/>
        </p:nvSpPr>
        <p:spPr>
          <a:xfrm>
            <a:off x="10470409" y="2328534"/>
            <a:ext cx="4977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54570E-62E3-727B-8B71-70EBEA82AB8B}"/>
              </a:ext>
            </a:extLst>
          </p:cNvPr>
          <p:cNvSpPr txBox="1"/>
          <p:nvPr/>
        </p:nvSpPr>
        <p:spPr>
          <a:xfrm>
            <a:off x="9453203" y="2309841"/>
            <a:ext cx="537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6CDD53-BFF0-F61E-8688-B93DC1D2A5DA}"/>
                  </a:ext>
                </a:extLst>
              </p:cNvPr>
              <p:cNvSpPr txBox="1"/>
              <p:nvPr/>
            </p:nvSpPr>
            <p:spPr>
              <a:xfrm>
                <a:off x="10320349" y="2717809"/>
                <a:ext cx="1065490" cy="3000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𝑁𝐵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6CDD53-BFF0-F61E-8688-B93DC1D2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49" y="2717809"/>
                <a:ext cx="106549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57CAE6-0E0D-8389-6230-BD388BD5E3B7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0187478" y="3017892"/>
            <a:ext cx="665616" cy="392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092D19-E8D3-56B7-7AC3-E47F0D082A7A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853094" y="3017892"/>
            <a:ext cx="406440" cy="392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0ED1B9-62AC-8CEA-660C-60D9F139ACFA}"/>
              </a:ext>
            </a:extLst>
          </p:cNvPr>
          <p:cNvSpPr txBox="1"/>
          <p:nvPr/>
        </p:nvSpPr>
        <p:spPr>
          <a:xfrm>
            <a:off x="10991521" y="3013501"/>
            <a:ext cx="4977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ED428A-FE67-CC29-3600-D9F41CA234D6}"/>
              </a:ext>
            </a:extLst>
          </p:cNvPr>
          <p:cNvSpPr txBox="1"/>
          <p:nvPr/>
        </p:nvSpPr>
        <p:spPr>
          <a:xfrm>
            <a:off x="9974315" y="2994808"/>
            <a:ext cx="537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06697C-95BE-241B-D4E1-2B7FCBB5833C}"/>
                  </a:ext>
                </a:extLst>
              </p:cNvPr>
              <p:cNvSpPr txBox="1"/>
              <p:nvPr/>
            </p:nvSpPr>
            <p:spPr>
              <a:xfrm>
                <a:off x="9296066" y="2722838"/>
                <a:ext cx="709448" cy="3000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06697C-95BE-241B-D4E1-2B7FCBB58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66" y="2722838"/>
                <a:ext cx="709448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6DA0CC-4ADA-8760-E44A-9BB75159B2A5}"/>
                  </a:ext>
                </a:extLst>
              </p:cNvPr>
              <p:cNvSpPr txBox="1"/>
              <p:nvPr/>
            </p:nvSpPr>
            <p:spPr>
              <a:xfrm>
                <a:off x="10861785" y="3429000"/>
                <a:ext cx="709448" cy="3000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6DA0CC-4ADA-8760-E44A-9BB75159B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785" y="3429000"/>
                <a:ext cx="709448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D15A6-F438-F62D-7DDF-8B2C539BD1BE}"/>
                  </a:ext>
                </a:extLst>
              </p:cNvPr>
              <p:cNvSpPr txBox="1"/>
              <p:nvPr/>
            </p:nvSpPr>
            <p:spPr>
              <a:xfrm>
                <a:off x="9533700" y="3462397"/>
                <a:ext cx="1065490" cy="3000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𝐾𝑁𝑁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D15A6-F438-F62D-7DDF-8B2C539BD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700" y="3462397"/>
                <a:ext cx="1065490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9A1B5D-B5BB-B65E-B4C3-A2FDF8D6AD2B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9400829" y="3762480"/>
            <a:ext cx="665616" cy="392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19E98C-F175-F044-1FF2-16F22E242C0C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0066445" y="3762480"/>
            <a:ext cx="406440" cy="392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EB311-23D5-A5A1-A3F3-77A6803A6E68}"/>
              </a:ext>
            </a:extLst>
          </p:cNvPr>
          <p:cNvSpPr txBox="1"/>
          <p:nvPr/>
        </p:nvSpPr>
        <p:spPr>
          <a:xfrm>
            <a:off x="10204872" y="3758089"/>
            <a:ext cx="4977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True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54CC1-033D-6218-9445-86BE615C01B5}"/>
              </a:ext>
            </a:extLst>
          </p:cNvPr>
          <p:cNvSpPr txBox="1"/>
          <p:nvPr/>
        </p:nvSpPr>
        <p:spPr>
          <a:xfrm>
            <a:off x="9187666" y="3739396"/>
            <a:ext cx="537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271CB2-E4D6-E072-6958-B124C98621F1}"/>
                  </a:ext>
                </a:extLst>
              </p:cNvPr>
              <p:cNvSpPr txBox="1"/>
              <p:nvPr/>
            </p:nvSpPr>
            <p:spPr>
              <a:xfrm>
                <a:off x="9045445" y="4152393"/>
                <a:ext cx="709448" cy="3000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271CB2-E4D6-E072-6958-B124C9862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45" y="4152393"/>
                <a:ext cx="709448" cy="3000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34DF12-F303-526C-DEE4-40B8931C0472}"/>
                  </a:ext>
                </a:extLst>
              </p:cNvPr>
              <p:cNvSpPr txBox="1"/>
              <p:nvPr/>
            </p:nvSpPr>
            <p:spPr>
              <a:xfrm>
                <a:off x="10075136" y="4173588"/>
                <a:ext cx="709448" cy="30008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34DF12-F303-526C-DEE4-40B8931C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136" y="4173588"/>
                <a:ext cx="709448" cy="3000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97D92790-863B-08A9-9CA4-D04CDE6FF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438378"/>
                  </p:ext>
                </p:extLst>
              </p:nvPr>
            </p:nvGraphicFramePr>
            <p:xfrm>
              <a:off x="9101959" y="5289914"/>
              <a:ext cx="2560010" cy="563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20110">
                      <a:extLst>
                        <a:ext uri="{9D8B030D-6E8A-4147-A177-3AD203B41FA5}">
                          <a16:colId xmlns:a16="http://schemas.microsoft.com/office/drawing/2014/main" val="1109060884"/>
                        </a:ext>
                      </a:extLst>
                    </a:gridCol>
                    <a:gridCol w="712360">
                      <a:extLst>
                        <a:ext uri="{9D8B030D-6E8A-4147-A177-3AD203B41FA5}">
                          <a16:colId xmlns:a16="http://schemas.microsoft.com/office/drawing/2014/main" val="1634815592"/>
                        </a:ext>
                      </a:extLst>
                    </a:gridCol>
                    <a:gridCol w="627465">
                      <a:extLst>
                        <a:ext uri="{9D8B030D-6E8A-4147-A177-3AD203B41FA5}">
                          <a16:colId xmlns:a16="http://schemas.microsoft.com/office/drawing/2014/main" val="1536249975"/>
                        </a:ext>
                      </a:extLst>
                    </a:gridCol>
                    <a:gridCol w="600075">
                      <a:extLst>
                        <a:ext uri="{9D8B030D-6E8A-4147-A177-3AD203B41FA5}">
                          <a16:colId xmlns:a16="http://schemas.microsoft.com/office/drawing/2014/main" val="291954714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400" dirty="0"/>
                            <a:t> (NB)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400" dirty="0"/>
                            <a:t> (KNN)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400" dirty="0"/>
                            <a:t> (NN)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91184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?</a:t>
                          </a:r>
                        </a:p>
                      </a:txBody>
                      <a:tcPr marL="68580" marR="68580" marT="34290" marB="34290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647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97D92790-863B-08A9-9CA4-D04CDE6FF3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438378"/>
                  </p:ext>
                </p:extLst>
              </p:nvPr>
            </p:nvGraphicFramePr>
            <p:xfrm>
              <a:off x="9101959" y="5289914"/>
              <a:ext cx="2560010" cy="563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20110">
                      <a:extLst>
                        <a:ext uri="{9D8B030D-6E8A-4147-A177-3AD203B41FA5}">
                          <a16:colId xmlns:a16="http://schemas.microsoft.com/office/drawing/2014/main" val="1109060884"/>
                        </a:ext>
                      </a:extLst>
                    </a:gridCol>
                    <a:gridCol w="712360">
                      <a:extLst>
                        <a:ext uri="{9D8B030D-6E8A-4147-A177-3AD203B41FA5}">
                          <a16:colId xmlns:a16="http://schemas.microsoft.com/office/drawing/2014/main" val="1634815592"/>
                        </a:ext>
                      </a:extLst>
                    </a:gridCol>
                    <a:gridCol w="627465">
                      <a:extLst>
                        <a:ext uri="{9D8B030D-6E8A-4147-A177-3AD203B41FA5}">
                          <a16:colId xmlns:a16="http://schemas.microsoft.com/office/drawing/2014/main" val="1536249975"/>
                        </a:ext>
                      </a:extLst>
                    </a:gridCol>
                    <a:gridCol w="600075">
                      <a:extLst>
                        <a:ext uri="{9D8B030D-6E8A-4147-A177-3AD203B41FA5}">
                          <a16:colId xmlns:a16="http://schemas.microsoft.com/office/drawing/2014/main" val="2919547148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980" t="-6383" r="-314706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88034" t="-6383" r="-174359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13592" t="-6383" r="-98058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</a:t>
                          </a:r>
                        </a:p>
                      </a:txBody>
                      <a:tcPr marL="68580" marR="68580" marT="34290" marB="34290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91184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?</a:t>
                          </a:r>
                        </a:p>
                      </a:txBody>
                      <a:tcPr marL="68580" marR="68580" marT="34290" marB="34290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647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4469AD1-A09E-26B4-F508-AAAA1CA41145}"/>
              </a:ext>
            </a:extLst>
          </p:cNvPr>
          <p:cNvSpPr txBox="1"/>
          <p:nvPr/>
        </p:nvSpPr>
        <p:spPr>
          <a:xfrm>
            <a:off x="8894285" y="1479514"/>
            <a:ext cx="3061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Decision Tree as Meta Learner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575205A-5EB2-0F27-97FB-59A98B3AF18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0206" y="5202297"/>
            <a:ext cx="3856119" cy="14758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A62447-B1EE-ACB2-EBEB-876157E16F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600" y="1654836"/>
            <a:ext cx="4022516" cy="153494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E3BB490-FCF8-751D-ED96-45720C07212B}"/>
              </a:ext>
            </a:extLst>
          </p:cNvPr>
          <p:cNvSpPr/>
          <p:nvPr/>
        </p:nvSpPr>
        <p:spPr>
          <a:xfrm>
            <a:off x="3243932" y="3560771"/>
            <a:ext cx="2338102" cy="612817"/>
          </a:xfrm>
          <a:prstGeom prst="rect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02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703590" y="4345639"/>
                <a:ext cx="11267693" cy="1750362"/>
              </a:xfrm>
            </p:spPr>
            <p:txBody>
              <a:bodyPr>
                <a:normAutofit/>
              </a:bodyPr>
              <a:lstStyle/>
              <a:p>
                <a:endParaRPr lang="en-US" altLang="zh-CN" sz="2400" i="1" dirty="0">
                  <a:latin typeface="Times New Roman" charset="0"/>
                </a:endParaRPr>
              </a:p>
              <a:p>
                <a:r>
                  <a:rPr lang="en-US" altLang="zh-CN" sz="2400" i="1" dirty="0">
                    <a:latin typeface="Times New Roman" charset="0"/>
                  </a:rPr>
                  <a:t>P</a:t>
                </a:r>
                <a:r>
                  <a:rPr lang="en-US" altLang="zh-CN" sz="2400" dirty="0">
                    <a:latin typeface="Times New Roman" charset="0"/>
                  </a:rPr>
                  <a:t>(</a:t>
                </a:r>
                <a:r>
                  <a:rPr lang="en-US" altLang="zh-CN" sz="2400" i="1" dirty="0" err="1">
                    <a:latin typeface="Times New Roman" charset="0"/>
                  </a:rPr>
                  <a:t>c</a:t>
                </a:r>
                <a:r>
                  <a:rPr lang="en-US" altLang="zh-CN" sz="2400" i="1" baseline="-25000" dirty="0" err="1">
                    <a:latin typeface="Times New Roman" charset="0"/>
                  </a:rPr>
                  <a:t>j</a:t>
                </a:r>
                <a:r>
                  <a:rPr lang="en-US" altLang="zh-CN" sz="2400" dirty="0">
                    <a:latin typeface="Times New Roman" charset="0"/>
                  </a:rPr>
                  <a:t>): C</a:t>
                </a:r>
                <a:r>
                  <a:rPr lang="en-US" altLang="zh-CN" sz="2000" dirty="0"/>
                  <a:t>an be estimated from the relative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frequency</a:t>
                </a:r>
                <a:r>
                  <a:rPr lang="en-US" altLang="zh-CN" sz="2000" dirty="0"/>
                  <a:t>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 in the training data </a:t>
                </a:r>
              </a:p>
              <a:p>
                <a:r>
                  <a:rPr lang="en-US" altLang="zh-CN" sz="2400" i="1" dirty="0">
                    <a:latin typeface="Times New Roman" charset="0"/>
                  </a:rPr>
                  <a:t>P</a:t>
                </a:r>
                <a:r>
                  <a:rPr lang="en-US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charset="0"/>
                  </a:rPr>
                  <a:t>: C</a:t>
                </a:r>
                <a:r>
                  <a:rPr lang="en-US" altLang="zh-CN" sz="2000" dirty="0"/>
                  <a:t>an be estimated from the relative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frequency</a:t>
                </a:r>
                <a:r>
                  <a:rPr lang="en-US" altLang="zh-CN" sz="20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in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sym typeface="Symbol" charset="0"/>
                  </a:rPr>
                  <a:t> </a:t>
                </a:r>
                <a:r>
                  <a:rPr lang="en-US" altLang="zh-CN" sz="2000" dirty="0"/>
                  <a:t>in the training data</a:t>
                </a:r>
                <a:endParaRPr lang="en-US" altLang="zh-CN" sz="2000" dirty="0">
                  <a:sym typeface="Symbol" charset="0"/>
                </a:endParaRPr>
              </a:p>
            </p:txBody>
          </p:sp>
        </mc:Choice>
        <mc:Fallback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03590" y="4345639"/>
                <a:ext cx="11267693" cy="1750362"/>
              </a:xfrm>
              <a:blipFill>
                <a:blip r:embed="rId3"/>
                <a:stretch>
                  <a:fillRect l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7568" y="544488"/>
            <a:ext cx="7162800" cy="641350"/>
          </a:xfrm>
        </p:spPr>
        <p:txBody>
          <a:bodyPr>
            <a:noAutofit/>
          </a:bodyPr>
          <a:lstStyle/>
          <a:p>
            <a:pPr algn="ctr"/>
            <a:r>
              <a:rPr lang="en-US" altLang="zh-CN" spc="-95" dirty="0"/>
              <a:t>Naive Bayes  - </a:t>
            </a:r>
            <a:r>
              <a:rPr lang="en-US" altLang="en-US" dirty="0"/>
              <a:t>Supervised</a:t>
            </a:r>
            <a:endParaRPr lang="en-US" altLang="zh-CN" spc="-9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43" name="Object 11"/>
              <p:cNvSpPr txBox="1"/>
              <p:nvPr/>
            </p:nvSpPr>
            <p:spPr bwMode="auto">
              <a:xfrm>
                <a:off x="798183" y="3299250"/>
                <a:ext cx="10279720" cy="619125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Most probable class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404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183" y="3299250"/>
                <a:ext cx="10279720" cy="619125"/>
              </a:xfrm>
              <a:prstGeom prst="rect">
                <a:avLst/>
              </a:prstGeom>
              <a:blipFill>
                <a:blip r:embed="rId4"/>
                <a:stretch>
                  <a:fillRect l="-949" t="-2941" b="-13725"/>
                </a:stretch>
              </a:blipFill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1118AB3-6CD7-D349-3294-0BB2799D47F9}"/>
              </a:ext>
            </a:extLst>
          </p:cNvPr>
          <p:cNvSpPr txBox="1"/>
          <p:nvPr/>
        </p:nvSpPr>
        <p:spPr>
          <a:xfrm>
            <a:off x="798183" y="1421477"/>
            <a:ext cx="109313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Naïve Bayes classifier assigns the </a:t>
            </a:r>
            <a:r>
              <a:rPr lang="en-US" sz="2400" dirty="0">
                <a:solidFill>
                  <a:srgbClr val="FF0000"/>
                </a:solidFill>
              </a:rPr>
              <a:t>most probable class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Based on Bayes rule , most probable class is the class which maximize </a:t>
            </a:r>
            <a:r>
              <a:rPr lang="en-US" altLang="zh-CN" sz="2800" dirty="0">
                <a:sym typeface="Symbol" charset="0"/>
              </a:rPr>
              <a:t>P</a:t>
            </a:r>
            <a:r>
              <a:rPr lang="en-US" altLang="zh-CN" sz="2400" dirty="0">
                <a:sym typeface="Symbol" charset="0"/>
              </a:rPr>
              <a:t>(</a:t>
            </a:r>
            <a:r>
              <a:rPr lang="en-US" altLang="zh-CN" sz="2400" dirty="0" err="1">
                <a:sym typeface="Symbol" charset="0"/>
              </a:rPr>
              <a:t>C</a:t>
            </a:r>
            <a:r>
              <a:rPr lang="en-US" altLang="zh-CN" sz="1600" dirty="0" err="1">
                <a:sym typeface="Symbol" charset="0"/>
              </a:rPr>
              <a:t>j</a:t>
            </a:r>
            <a:r>
              <a:rPr lang="en-US" altLang="zh-CN" sz="2400" dirty="0">
                <a:sym typeface="Symbol" charset="0"/>
              </a:rPr>
              <a:t>)</a:t>
            </a:r>
            <a:r>
              <a:rPr lang="en-US" altLang="zh-CN" sz="1600" dirty="0">
                <a:sym typeface="Symbol" charset="0"/>
              </a:rPr>
              <a:t> * </a:t>
            </a:r>
            <a:r>
              <a:rPr lang="el-GR" sz="3600" dirty="0"/>
              <a:t>π</a:t>
            </a:r>
            <a:r>
              <a:rPr lang="en-US" sz="2400" dirty="0"/>
              <a:t> </a:t>
            </a:r>
            <a:r>
              <a:rPr lang="en-US" sz="2800" dirty="0"/>
              <a:t>P</a:t>
            </a:r>
            <a:r>
              <a:rPr lang="en-US" sz="2400" dirty="0"/>
              <a:t>(</a:t>
            </a:r>
            <a:r>
              <a:rPr lang="en-US" sz="2800" dirty="0" err="1"/>
              <a:t>x</a:t>
            </a:r>
            <a:r>
              <a:rPr lang="en-US" dirty="0" err="1"/>
              <a:t>i</a:t>
            </a:r>
            <a:r>
              <a:rPr lang="en-US" sz="2400" dirty="0" err="1"/>
              <a:t>|</a:t>
            </a:r>
            <a:r>
              <a:rPr lang="en-US" altLang="zh-CN" sz="2400" dirty="0" err="1">
                <a:sym typeface="Symbol" charset="0"/>
              </a:rPr>
              <a:t>C</a:t>
            </a:r>
            <a:r>
              <a:rPr lang="en-US" altLang="zh-CN" sz="1600" dirty="0" err="1">
                <a:sym typeface="Symbol" charset="0"/>
              </a:rPr>
              <a:t>j</a:t>
            </a:r>
            <a:r>
              <a:rPr lang="en-US" sz="2400" dirty="0"/>
              <a:t>)</a:t>
            </a:r>
            <a:endParaRPr lang="en-US" altLang="zh-CN" sz="2400" dirty="0">
              <a:sym typeface="Symbol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54223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5" dirty="0"/>
              <a:t>Example - Training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408757"/>
              </p:ext>
            </p:extLst>
          </p:nvPr>
        </p:nvGraphicFramePr>
        <p:xfrm>
          <a:off x="155154" y="4366019"/>
          <a:ext cx="8127999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092681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12608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39844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OUTLOOK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94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77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6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71073"/>
                  </a:ext>
                </a:extLst>
              </a:tr>
              <a:tr h="309683">
                <a:tc>
                  <a:txBody>
                    <a:bodyPr/>
                    <a:lstStyle/>
                    <a:p>
                      <a:r>
                        <a:rPr lang="en-US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3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131068"/>
                  </a:ext>
                </a:extLst>
              </a:tr>
            </a:tbl>
          </a:graphicData>
        </a:graphic>
      </p:graphicFrame>
      <p:pic>
        <p:nvPicPr>
          <p:cNvPr id="4" name="Picture 5" descr="image.png">
            <a:extLst>
              <a:ext uri="{FF2B5EF4-FFF2-40B4-BE49-F238E27FC236}">
                <a16:creationId xmlns:a16="http://schemas.microsoft.com/office/drawing/2014/main" id="{D50EB567-CB0A-8BC9-D94B-A81DC6F1D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06" y="71548"/>
            <a:ext cx="5029982" cy="382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A47378-1E7B-F239-80A8-D6376CB5A532}"/>
              </a:ext>
            </a:extLst>
          </p:cNvPr>
          <p:cNvSpPr txBox="1"/>
          <p:nvPr/>
        </p:nvSpPr>
        <p:spPr>
          <a:xfrm>
            <a:off x="3078296" y="3844999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1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1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70311-3CBC-1144-A619-74DA61D7AFC6}"/>
              </a:ext>
            </a:extLst>
          </p:cNvPr>
          <p:cNvSpPr txBox="1"/>
          <p:nvPr/>
        </p:nvSpPr>
        <p:spPr>
          <a:xfrm>
            <a:off x="5934157" y="387161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charset="0"/>
              </a:rPr>
              <a:t>P</a:t>
            </a:r>
            <a:r>
              <a:rPr lang="en-US" altLang="zh-CN" sz="2400" dirty="0">
                <a:latin typeface="Times New Roman" charset="0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Times New Roman" charset="0"/>
              </a:rPr>
              <a:t>x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charset="0"/>
              </a:rPr>
              <a:t>1</a:t>
            </a:r>
            <a:r>
              <a:rPr lang="en-US" altLang="zh-CN" sz="2400" i="1" dirty="0">
                <a:latin typeface="Times New Roman" charset="0"/>
              </a:rPr>
              <a:t>|c</a:t>
            </a:r>
            <a:r>
              <a:rPr lang="en-US" altLang="zh-CN" sz="2400" i="1" baseline="-25000" dirty="0">
                <a:latin typeface="Times New Roman" charset="0"/>
              </a:rPr>
              <a:t>2</a:t>
            </a:r>
            <a:r>
              <a:rPr lang="en-US" altLang="zh-CN" sz="2400" dirty="0">
                <a:latin typeface="Times New Roman" charset="0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99907-39C0-9828-6CC4-C822A2C57146}"/>
              </a:ext>
            </a:extLst>
          </p:cNvPr>
          <p:cNvSpPr txBox="1"/>
          <p:nvPr/>
        </p:nvSpPr>
        <p:spPr>
          <a:xfrm>
            <a:off x="9005818" y="3920232"/>
            <a:ext cx="30310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P(C</a:t>
            </a:r>
            <a:r>
              <a:rPr lang="en-US" sz="1400" dirty="0"/>
              <a:t>1</a:t>
            </a:r>
            <a:r>
              <a:rPr lang="en-US" sz="2000" dirty="0"/>
              <a:t>) = P(Yes) = 9/14	  P(C</a:t>
            </a:r>
            <a:r>
              <a:rPr lang="en-US" sz="1400" dirty="0"/>
              <a:t>2</a:t>
            </a:r>
            <a:r>
              <a:rPr lang="en-US" sz="2000" dirty="0"/>
              <a:t>) = P(No)  = 5/14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B7080-B795-A584-AE36-E628676915E0}"/>
              </a:ext>
            </a:extLst>
          </p:cNvPr>
          <p:cNvSpPr txBox="1"/>
          <p:nvPr/>
        </p:nvSpPr>
        <p:spPr>
          <a:xfrm>
            <a:off x="3594538" y="5051236"/>
            <a:ext cx="6306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Times New Roman" charset="0"/>
              </a:rPr>
              <a:t>P</a:t>
            </a:r>
            <a:r>
              <a:rPr lang="en-US" altLang="zh-CN" sz="1800" dirty="0">
                <a:latin typeface="Times New Roman" charset="0"/>
              </a:rPr>
              <a:t>(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charset="0"/>
              </a:rPr>
              <a:t>Sunny</a:t>
            </a:r>
            <a:r>
              <a:rPr lang="en-US" altLang="zh-CN" sz="1800" i="1" dirty="0" err="1">
                <a:latin typeface="Times New Roman" charset="0"/>
              </a:rPr>
              <a:t>|Yes</a:t>
            </a:r>
            <a:r>
              <a:rPr lang="en-US" altLang="zh-CN" sz="1800" dirty="0">
                <a:latin typeface="Times New Roman" charset="0"/>
              </a:rPr>
              <a:t>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DE87A-6998-4149-ECA6-D7CDD59AC985}"/>
              </a:ext>
            </a:extLst>
          </p:cNvPr>
          <p:cNvSpPr txBox="1"/>
          <p:nvPr/>
        </p:nvSpPr>
        <p:spPr>
          <a:xfrm>
            <a:off x="3594538" y="5491548"/>
            <a:ext cx="6306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Times New Roman" charset="0"/>
              </a:rPr>
              <a:t>P</a:t>
            </a:r>
            <a:r>
              <a:rPr lang="en-US" altLang="zh-CN" sz="1800" dirty="0">
                <a:latin typeface="Times New Roman" charset="0"/>
              </a:rPr>
              <a:t>(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charset="0"/>
              </a:rPr>
              <a:t>Overcast</a:t>
            </a:r>
            <a:r>
              <a:rPr lang="en-US" altLang="zh-CN" sz="1800" i="1" dirty="0" err="1">
                <a:latin typeface="Times New Roman" charset="0"/>
              </a:rPr>
              <a:t>|Yes</a:t>
            </a:r>
            <a:r>
              <a:rPr lang="en-US" altLang="zh-CN" sz="1800" dirty="0">
                <a:latin typeface="Times New Roman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37475-4111-36CA-4089-F9E103652695}"/>
              </a:ext>
            </a:extLst>
          </p:cNvPr>
          <p:cNvSpPr txBox="1"/>
          <p:nvPr/>
        </p:nvSpPr>
        <p:spPr>
          <a:xfrm>
            <a:off x="3594538" y="5901952"/>
            <a:ext cx="6306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Times New Roman" charset="0"/>
              </a:rPr>
              <a:t>P</a:t>
            </a:r>
            <a:r>
              <a:rPr lang="en-US" altLang="zh-CN" sz="1800" dirty="0">
                <a:latin typeface="Times New Roman" charset="0"/>
              </a:rPr>
              <a:t>(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charset="0"/>
              </a:rPr>
              <a:t>Rainy</a:t>
            </a:r>
            <a:r>
              <a:rPr lang="en-US" altLang="zh-CN" sz="1800" i="1" dirty="0" err="1">
                <a:latin typeface="Times New Roman" charset="0"/>
              </a:rPr>
              <a:t>|Yes</a:t>
            </a:r>
            <a:r>
              <a:rPr lang="en-US" altLang="zh-CN" sz="1800" dirty="0">
                <a:latin typeface="Times New Roman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FB50D-1003-3F66-1147-E856F1912295}"/>
              </a:ext>
            </a:extLst>
          </p:cNvPr>
          <p:cNvSpPr txBox="1"/>
          <p:nvPr/>
        </p:nvSpPr>
        <p:spPr>
          <a:xfrm>
            <a:off x="6181083" y="5086726"/>
            <a:ext cx="212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Times New Roman" charset="0"/>
              </a:rPr>
              <a:t>P</a:t>
            </a:r>
            <a:r>
              <a:rPr lang="en-US" altLang="zh-CN" sz="1800" dirty="0">
                <a:latin typeface="Times New Roman" charset="0"/>
              </a:rPr>
              <a:t>(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charset="0"/>
              </a:rPr>
              <a:t>Sunny</a:t>
            </a:r>
            <a:r>
              <a:rPr lang="en-US" altLang="zh-CN" sz="1800" i="1" dirty="0" err="1">
                <a:latin typeface="Times New Roman" charset="0"/>
              </a:rPr>
              <a:t>|No</a:t>
            </a:r>
            <a:r>
              <a:rPr lang="en-US" altLang="zh-CN" sz="1800" dirty="0">
                <a:latin typeface="Times New Roman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EA0FD-F368-453F-60F0-D7650DD4D8E3}"/>
              </a:ext>
            </a:extLst>
          </p:cNvPr>
          <p:cNvSpPr txBox="1"/>
          <p:nvPr/>
        </p:nvSpPr>
        <p:spPr>
          <a:xfrm>
            <a:off x="6181083" y="5513543"/>
            <a:ext cx="3866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Times New Roman" charset="0"/>
              </a:rPr>
              <a:t>P</a:t>
            </a:r>
            <a:r>
              <a:rPr lang="en-US" altLang="zh-CN" sz="1800" dirty="0">
                <a:latin typeface="Times New Roman" charset="0"/>
              </a:rPr>
              <a:t>(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charset="0"/>
              </a:rPr>
              <a:t>Overcast</a:t>
            </a:r>
            <a:r>
              <a:rPr lang="en-US" altLang="zh-CN" sz="1800" i="1" dirty="0" err="1">
                <a:latin typeface="Times New Roman" charset="0"/>
              </a:rPr>
              <a:t>|No</a:t>
            </a:r>
            <a:r>
              <a:rPr lang="en-US" altLang="zh-CN" sz="1800" dirty="0">
                <a:latin typeface="Times New Roman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CC03AD-B25B-A4FB-8BD5-BCAC443FE003}"/>
              </a:ext>
            </a:extLst>
          </p:cNvPr>
          <p:cNvSpPr txBox="1"/>
          <p:nvPr/>
        </p:nvSpPr>
        <p:spPr>
          <a:xfrm>
            <a:off x="6161063" y="5905978"/>
            <a:ext cx="1953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Times New Roman" charset="0"/>
              </a:rPr>
              <a:t>P</a:t>
            </a:r>
            <a:r>
              <a:rPr lang="en-US" altLang="zh-CN" sz="1800" dirty="0">
                <a:latin typeface="Times New Roman" charset="0"/>
              </a:rPr>
              <a:t>(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charset="0"/>
              </a:rPr>
              <a:t>Rainy</a:t>
            </a:r>
            <a:r>
              <a:rPr lang="en-US" altLang="zh-CN" sz="1800" i="1" dirty="0" err="1">
                <a:latin typeface="Times New Roman" charset="0"/>
              </a:rPr>
              <a:t>|No</a:t>
            </a:r>
            <a:r>
              <a:rPr lang="en-US" altLang="zh-CN" sz="1800" dirty="0">
                <a:latin typeface="Times New Roman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37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5" dirty="0"/>
              <a:t>Example – Predicting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23" y="1564395"/>
            <a:ext cx="11765096" cy="5067759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P(Outlook = sunny | play = no) = 3/5</a:t>
            </a:r>
          </a:p>
          <a:p>
            <a:pPr marL="457200" lvl="1" indent="0">
              <a:buNone/>
            </a:pPr>
            <a:r>
              <a:rPr lang="en-US" dirty="0"/>
              <a:t>P(Temperature = cool | play = no) = 1/5</a:t>
            </a:r>
          </a:p>
          <a:p>
            <a:pPr marL="457200" lvl="1" indent="0">
              <a:buNone/>
            </a:pPr>
            <a:r>
              <a:rPr lang="en-US" dirty="0"/>
              <a:t>P(Humidity = high | play = no) = 4/5</a:t>
            </a:r>
          </a:p>
          <a:p>
            <a:pPr marL="457200" lvl="1" indent="0">
              <a:buNone/>
            </a:pPr>
            <a:r>
              <a:rPr lang="en-US" dirty="0"/>
              <a:t>P(Wind = strong | play = no) = 3/5</a:t>
            </a:r>
          </a:p>
          <a:p>
            <a:pPr marL="457200" lvl="1" indent="0">
              <a:buNone/>
            </a:pPr>
            <a:r>
              <a:rPr lang="en-US" dirty="0"/>
              <a:t>P(C2) = P(</a:t>
            </a:r>
            <a:r>
              <a:rPr lang="en-US" dirty="0">
                <a:highlight>
                  <a:srgbClr val="FFFF00"/>
                </a:highlight>
              </a:rPr>
              <a:t>Play Tennis= no</a:t>
            </a:r>
            <a:r>
              <a:rPr lang="en-US" dirty="0"/>
              <a:t>) = 5/14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C1 (Yes)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P(Yes)  * [P(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Sunny</a:t>
            </a:r>
            <a:r>
              <a:rPr lang="en-US" dirty="0" err="1"/>
              <a:t>|Yes</a:t>
            </a:r>
            <a:r>
              <a:rPr lang="en-US" dirty="0"/>
              <a:t>)*P(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Cool</a:t>
            </a:r>
            <a:r>
              <a:rPr lang="en-US" dirty="0" err="1"/>
              <a:t>|Yes</a:t>
            </a:r>
            <a:r>
              <a:rPr lang="en-US" dirty="0"/>
              <a:t>)*P(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High</a:t>
            </a:r>
            <a:r>
              <a:rPr lang="en-US" dirty="0" err="1"/>
              <a:t>|Yes</a:t>
            </a:r>
            <a:r>
              <a:rPr lang="en-US" dirty="0"/>
              <a:t>) *P(</a:t>
            </a:r>
            <a:r>
              <a:rPr lang="en-US" dirty="0" err="1">
                <a:solidFill>
                  <a:srgbClr val="7030A0"/>
                </a:solidFill>
              </a:rPr>
              <a:t>Strong</a:t>
            </a:r>
            <a:r>
              <a:rPr lang="en-US" dirty="0" err="1"/>
              <a:t>|Yes</a:t>
            </a:r>
            <a:r>
              <a:rPr lang="en-US" dirty="0"/>
              <a:t>)] = 2/9 *3/9 * 3/9 * 3/9 * 9/14 = </a:t>
            </a:r>
            <a:r>
              <a:rPr lang="en-US" dirty="0">
                <a:solidFill>
                  <a:srgbClr val="FF0000"/>
                </a:solidFill>
              </a:rPr>
              <a:t>0.0206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C2 (No)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P(No)  *  [P(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Sunny</a:t>
            </a:r>
            <a:r>
              <a:rPr lang="en-US" dirty="0" err="1"/>
              <a:t>|No</a:t>
            </a:r>
            <a:r>
              <a:rPr lang="en-US" dirty="0"/>
              <a:t>) *P(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Cool</a:t>
            </a:r>
            <a:r>
              <a:rPr lang="en-US" dirty="0" err="1"/>
              <a:t>|No</a:t>
            </a:r>
            <a:r>
              <a:rPr lang="en-US" dirty="0"/>
              <a:t>) *P(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High</a:t>
            </a:r>
            <a:r>
              <a:rPr lang="en-US" dirty="0" err="1"/>
              <a:t>|No</a:t>
            </a:r>
            <a:r>
              <a:rPr lang="en-US" dirty="0"/>
              <a:t>) *P(</a:t>
            </a:r>
            <a:r>
              <a:rPr lang="en-US" dirty="0" err="1">
                <a:solidFill>
                  <a:srgbClr val="7030A0"/>
                </a:solidFill>
              </a:rPr>
              <a:t>Strong</a:t>
            </a:r>
            <a:r>
              <a:rPr lang="en-US" dirty="0" err="1"/>
              <a:t>|No</a:t>
            </a:r>
            <a:r>
              <a:rPr lang="en-US" dirty="0"/>
              <a:t>)] = 3/5 * 1/5* 4/5 * 3/5 * 5/14 = 0.0053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sz="2600" dirty="0"/>
          </a:p>
          <a:p>
            <a:pPr marL="914400" lvl="2" indent="0">
              <a:buNone/>
            </a:pPr>
            <a:r>
              <a:rPr lang="en-US" sz="2600" dirty="0" err="1"/>
              <a:t>arg</a:t>
            </a:r>
            <a:r>
              <a:rPr lang="en-US" sz="2600" dirty="0"/>
              <a:t> max </a:t>
            </a:r>
            <a:r>
              <a:rPr lang="en-US" dirty="0"/>
              <a:t>c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FF0000"/>
                </a:solidFill>
              </a:rPr>
              <a:t>C1 = 0.0206</a:t>
            </a:r>
            <a:r>
              <a:rPr lang="en-US" sz="2600" dirty="0"/>
              <a:t>,  C2= 0.0053) = </a:t>
            </a:r>
            <a:r>
              <a:rPr lang="en-US" sz="2600" dirty="0">
                <a:solidFill>
                  <a:srgbClr val="FF0000"/>
                </a:solidFill>
              </a:rPr>
              <a:t>C1</a:t>
            </a:r>
            <a:r>
              <a:rPr lang="en-US" sz="2600" dirty="0"/>
              <a:t>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 </a:t>
            </a:r>
            <a:r>
              <a:rPr lang="en-US" sz="2600" b="1" dirty="0"/>
              <a:t>Play Tennis = </a:t>
            </a:r>
            <a:r>
              <a:rPr lang="en-US" sz="26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A8D8F-0E07-9D4D-61A3-2EE22973EDB3}"/>
              </a:ext>
            </a:extLst>
          </p:cNvPr>
          <p:cNvSpPr txBox="1"/>
          <p:nvPr/>
        </p:nvSpPr>
        <p:spPr>
          <a:xfrm>
            <a:off x="5255964" y="2019264"/>
            <a:ext cx="609783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700" dirty="0"/>
              <a:t>P(Outlook = sunny | play = yes) = 2/9</a:t>
            </a:r>
          </a:p>
          <a:p>
            <a:pPr lvl="1"/>
            <a:r>
              <a:rPr lang="en-US" sz="1700" dirty="0"/>
              <a:t>P(Temperature = cool | play = yes) = 3/9</a:t>
            </a:r>
          </a:p>
          <a:p>
            <a:pPr lvl="1"/>
            <a:r>
              <a:rPr lang="en-US" sz="1700" dirty="0"/>
              <a:t>P(Humidity = high | play = yes) = 3/9</a:t>
            </a:r>
          </a:p>
          <a:p>
            <a:pPr lvl="1"/>
            <a:r>
              <a:rPr lang="en-US" sz="1700" dirty="0"/>
              <a:t>P(Wind = strong | play = yes) = 3/9</a:t>
            </a:r>
          </a:p>
          <a:p>
            <a:pPr lvl="1"/>
            <a:r>
              <a:rPr lang="en-US" sz="1700" dirty="0"/>
              <a:t>P(C1) = P(</a:t>
            </a:r>
            <a:r>
              <a:rPr lang="en-US" sz="1700" dirty="0">
                <a:highlight>
                  <a:srgbClr val="FFFF00"/>
                </a:highlight>
              </a:rPr>
              <a:t>Play Tennis = yes</a:t>
            </a:r>
            <a:r>
              <a:rPr lang="en-US" sz="1700" dirty="0"/>
              <a:t>) = 9/14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A974D-9F12-D192-8574-5CDB1679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45559"/>
            <a:ext cx="8268389" cy="1051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371780-B530-74B6-6057-F261AF201EF8}"/>
              </a:ext>
            </a:extLst>
          </p:cNvPr>
          <p:cNvSpPr txBox="1"/>
          <p:nvPr/>
        </p:nvSpPr>
        <p:spPr>
          <a:xfrm>
            <a:off x="707454" y="1393434"/>
            <a:ext cx="10880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Predict</a:t>
            </a:r>
            <a:r>
              <a:rPr lang="en-US" b="1" dirty="0"/>
              <a:t> label for a datapoint: </a:t>
            </a:r>
            <a:r>
              <a:rPr lang="en-US" dirty="0"/>
              <a:t>x = (Outlook =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sunny</a:t>
            </a:r>
            <a:r>
              <a:rPr lang="en-US" dirty="0"/>
              <a:t>, temperature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cool</a:t>
            </a:r>
            <a:r>
              <a:rPr lang="en-US" dirty="0"/>
              <a:t>, Humidity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High</a:t>
            </a:r>
            <a:r>
              <a:rPr lang="en-US" dirty="0"/>
              <a:t>, Wind = </a:t>
            </a:r>
            <a:r>
              <a:rPr lang="en-US" dirty="0">
                <a:solidFill>
                  <a:srgbClr val="7030A0"/>
                </a:solidFill>
              </a:rPr>
              <a:t>Strong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8658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4CC2C-8B73-618B-8BB7-8B005452E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3F43-6E92-13CF-1750-1324C556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pc="-95" dirty="0"/>
              <a:t>Markov 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7276A-15B6-50B0-97EB-2ED9FC45A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343" y="2069068"/>
            <a:ext cx="5619307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Currently drinking </a:t>
            </a:r>
            <a:r>
              <a:rPr lang="en-US" dirty="0">
                <a:solidFill>
                  <a:srgbClr val="C00000"/>
                </a:solidFill>
              </a:rPr>
              <a:t>coffee</a:t>
            </a:r>
            <a:r>
              <a:rPr lang="en-US" dirty="0"/>
              <a:t> (Initial State)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tea   coffee  water</a:t>
            </a:r>
          </a:p>
          <a:p>
            <a:pPr marL="0" indent="0">
              <a:buNone/>
            </a:pPr>
            <a:r>
              <a:rPr lang="en-US" dirty="0"/>
              <a:t>[0          1           0]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are probability of drinking </a:t>
            </a:r>
            <a:r>
              <a:rPr lang="en-US" dirty="0">
                <a:solidFill>
                  <a:srgbClr val="C00000"/>
                </a:solidFill>
              </a:rPr>
              <a:t>tea </a:t>
            </a:r>
            <a:r>
              <a:rPr lang="en-US" dirty="0"/>
              <a:t>for the </a:t>
            </a:r>
            <a:r>
              <a:rPr lang="en-US" dirty="0">
                <a:solidFill>
                  <a:srgbClr val="C00000"/>
                </a:solidFill>
              </a:rPr>
              <a:t>fourth</a:t>
            </a:r>
            <a:r>
              <a:rPr lang="en-US" dirty="0"/>
              <a:t> drink? 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2C9B-3FC7-63C4-F079-B9BA80720F69}"/>
              </a:ext>
            </a:extLst>
          </p:cNvPr>
          <p:cNvSpPr/>
          <p:nvPr/>
        </p:nvSpPr>
        <p:spPr>
          <a:xfrm>
            <a:off x="514350" y="3933825"/>
            <a:ext cx="1266825" cy="95250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 Coffee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A07667-2175-C1CA-78A1-0F32D2A65F0B}"/>
              </a:ext>
            </a:extLst>
          </p:cNvPr>
          <p:cNvSpPr/>
          <p:nvPr/>
        </p:nvSpPr>
        <p:spPr>
          <a:xfrm>
            <a:off x="1876425" y="2124075"/>
            <a:ext cx="1266825" cy="9525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 Tea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AEA5B5-13B8-AF85-E946-F03528B33B9F}"/>
              </a:ext>
            </a:extLst>
          </p:cNvPr>
          <p:cNvSpPr/>
          <p:nvPr/>
        </p:nvSpPr>
        <p:spPr>
          <a:xfrm>
            <a:off x="3143250" y="3867150"/>
            <a:ext cx="1266825" cy="9525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 Water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F040BC1-8EB7-1C86-9C03-4A48E4373B45}"/>
              </a:ext>
            </a:extLst>
          </p:cNvPr>
          <p:cNvCxnSpPr>
            <a:cxnSpLocks/>
            <a:stCxn id="7" idx="0"/>
            <a:endCxn id="7" idx="6"/>
          </p:cNvCxnSpPr>
          <p:nvPr/>
        </p:nvCxnSpPr>
        <p:spPr>
          <a:xfrm rot="16200000" flipH="1">
            <a:off x="2588419" y="2045494"/>
            <a:ext cx="476250" cy="633412"/>
          </a:xfrm>
          <a:prstGeom prst="bentConnector4">
            <a:avLst>
              <a:gd name="adj1" fmla="val -48000"/>
              <a:gd name="adj2" fmla="val 136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609985E-54D2-FFE5-E466-8BA5A05318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55243" y="4264819"/>
            <a:ext cx="476250" cy="633412"/>
          </a:xfrm>
          <a:prstGeom prst="bentConnector4">
            <a:avLst>
              <a:gd name="adj1" fmla="val -48000"/>
              <a:gd name="adj2" fmla="val 136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847133-5E81-6B35-A87C-1205CC9E3BEE}"/>
              </a:ext>
            </a:extLst>
          </p:cNvPr>
          <p:cNvCxnSpPr>
            <a:stCxn id="8" idx="0"/>
            <a:endCxn id="7" idx="5"/>
          </p:cNvCxnSpPr>
          <p:nvPr/>
        </p:nvCxnSpPr>
        <p:spPr>
          <a:xfrm flipH="1" flipV="1">
            <a:off x="2957728" y="2937085"/>
            <a:ext cx="818935" cy="930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9511AF-3A6A-04B4-44FB-03B93D6CA469}"/>
              </a:ext>
            </a:extLst>
          </p:cNvPr>
          <p:cNvCxnSpPr>
            <a:cxnSpLocks/>
            <a:stCxn id="7" idx="4"/>
            <a:endCxn id="8" idx="1"/>
          </p:cNvCxnSpPr>
          <p:nvPr/>
        </p:nvCxnSpPr>
        <p:spPr>
          <a:xfrm>
            <a:off x="2509838" y="3076575"/>
            <a:ext cx="818934" cy="930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B66B92-3A13-D310-8416-7DFA52D8BFFF}"/>
              </a:ext>
            </a:extLst>
          </p:cNvPr>
          <p:cNvCxnSpPr>
            <a:cxnSpLocks/>
            <a:stCxn id="7" idx="4"/>
            <a:endCxn id="5" idx="7"/>
          </p:cNvCxnSpPr>
          <p:nvPr/>
        </p:nvCxnSpPr>
        <p:spPr>
          <a:xfrm flipH="1">
            <a:off x="1595653" y="3076575"/>
            <a:ext cx="914185" cy="99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715B43-DC19-2949-3A7D-DB96FA4C4F6C}"/>
              </a:ext>
            </a:extLst>
          </p:cNvPr>
          <p:cNvCxnSpPr>
            <a:cxnSpLocks/>
            <a:stCxn id="5" idx="0"/>
            <a:endCxn id="7" idx="3"/>
          </p:cNvCxnSpPr>
          <p:nvPr/>
        </p:nvCxnSpPr>
        <p:spPr>
          <a:xfrm flipV="1">
            <a:off x="1147763" y="2937085"/>
            <a:ext cx="914184" cy="99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794967F-1D3E-A2A4-9CA0-22669C24EA9B}"/>
              </a:ext>
            </a:extLst>
          </p:cNvPr>
          <p:cNvSpPr txBox="1"/>
          <p:nvPr/>
        </p:nvSpPr>
        <p:spPr>
          <a:xfrm>
            <a:off x="3367195" y="1884402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E57333-0FA7-450A-FA3F-90327A65F841}"/>
              </a:ext>
            </a:extLst>
          </p:cNvPr>
          <p:cNvSpPr txBox="1"/>
          <p:nvPr/>
        </p:nvSpPr>
        <p:spPr>
          <a:xfrm>
            <a:off x="4295990" y="5111234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1FEBC-328A-B08C-F497-824151010746}"/>
              </a:ext>
            </a:extLst>
          </p:cNvPr>
          <p:cNvSpPr txBox="1"/>
          <p:nvPr/>
        </p:nvSpPr>
        <p:spPr>
          <a:xfrm>
            <a:off x="2229173" y="4482890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0.7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4EF452-6DA6-6393-94B5-CA38ABE58E3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81175" y="4343400"/>
            <a:ext cx="1362075" cy="66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DBFD31D-9921-8325-FEE3-21B2347CCF33}"/>
              </a:ext>
            </a:extLst>
          </p:cNvPr>
          <p:cNvSpPr txBox="1"/>
          <p:nvPr/>
        </p:nvSpPr>
        <p:spPr>
          <a:xfrm>
            <a:off x="1825949" y="3584614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DCDC50-71D4-470A-EE89-D102AC3C3018}"/>
              </a:ext>
            </a:extLst>
          </p:cNvPr>
          <p:cNvSpPr txBox="1"/>
          <p:nvPr/>
        </p:nvSpPr>
        <p:spPr>
          <a:xfrm>
            <a:off x="1150683" y="3189633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868FE5-424E-A1BD-0385-07D115D71F4F}"/>
              </a:ext>
            </a:extLst>
          </p:cNvPr>
          <p:cNvSpPr txBox="1"/>
          <p:nvPr/>
        </p:nvSpPr>
        <p:spPr>
          <a:xfrm>
            <a:off x="2582214" y="3500131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041537-8EA1-D3A8-95D2-B9E13C822A3A}"/>
              </a:ext>
            </a:extLst>
          </p:cNvPr>
          <p:cNvSpPr txBox="1"/>
          <p:nvPr/>
        </p:nvSpPr>
        <p:spPr>
          <a:xfrm>
            <a:off x="3181672" y="3066123"/>
            <a:ext cx="81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FE15A-4EC9-A43E-3535-75DEB246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" y="5557837"/>
            <a:ext cx="3667125" cy="1114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CDE9E-38FC-0BCB-CA1F-EC5C50D471FA}"/>
              </a:ext>
            </a:extLst>
          </p:cNvPr>
          <p:cNvSpPr txBox="1"/>
          <p:nvPr/>
        </p:nvSpPr>
        <p:spPr>
          <a:xfrm>
            <a:off x="283779" y="1240446"/>
            <a:ext cx="11708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>
                <a:solidFill>
                  <a:srgbClr val="C00000"/>
                </a:solidFill>
              </a:rPr>
              <a:t>future state depends only on the present state</a:t>
            </a:r>
            <a:r>
              <a:rPr lang="en-US" sz="2800" dirty="0"/>
              <a:t>, and not on any past states.</a:t>
            </a:r>
          </a:p>
        </p:txBody>
      </p:sp>
    </p:spTree>
    <p:extLst>
      <p:ext uri="{BB962C8B-B14F-4D97-AF65-F5344CB8AC3E}">
        <p14:creationId xmlns:p14="http://schemas.microsoft.com/office/powerpoint/2010/main" val="1682696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70A33-6C22-0796-9C5B-168895131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2F69-1F51-1AA9-A04C-1930904E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29" y="-262951"/>
            <a:ext cx="10515600" cy="1325563"/>
          </a:xfrm>
        </p:spPr>
        <p:txBody>
          <a:bodyPr/>
          <a:lstStyle/>
          <a:p>
            <a:r>
              <a:rPr lang="en-US" sz="4400" spc="-95" dirty="0"/>
              <a:t>Markov Chain Inference - Example</a:t>
            </a:r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E2A02EB-956D-8105-D52A-4D3CC5039C5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415293" y="2166266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EDD7B2-5E78-E3C7-83C4-053E64D88AFE}"/>
              </a:ext>
            </a:extLst>
          </p:cNvPr>
          <p:cNvGraphicFramePr>
            <a:graphicFrameLocks noGrp="1"/>
          </p:cNvGraphicFramePr>
          <p:nvPr/>
        </p:nvGraphicFramePr>
        <p:xfrm>
          <a:off x="5275324" y="1899526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7" name="Left Bracket 6">
            <a:extLst>
              <a:ext uri="{FF2B5EF4-FFF2-40B4-BE49-F238E27FC236}">
                <a16:creationId xmlns:a16="http://schemas.microsoft.com/office/drawing/2014/main" id="{A57C3E5C-7656-1EC6-F382-9F82C7B437F3}"/>
              </a:ext>
            </a:extLst>
          </p:cNvPr>
          <p:cNvSpPr/>
          <p:nvPr/>
        </p:nvSpPr>
        <p:spPr>
          <a:xfrm>
            <a:off x="5130355" y="1692753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541CC0C-C9D6-B1BA-D194-5128EAF5A746}"/>
              </a:ext>
            </a:extLst>
          </p:cNvPr>
          <p:cNvSpPr/>
          <p:nvPr/>
        </p:nvSpPr>
        <p:spPr>
          <a:xfrm>
            <a:off x="7659511" y="1687990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EDCAAA26-499A-5EF7-E8DB-8170BA01D3CB}"/>
              </a:ext>
            </a:extLst>
          </p:cNvPr>
          <p:cNvSpPr/>
          <p:nvPr/>
        </p:nvSpPr>
        <p:spPr>
          <a:xfrm>
            <a:off x="4787151" y="2100345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AC6875C8-D0E4-F998-A7B4-489A9F48966C}"/>
              </a:ext>
            </a:extLst>
          </p:cNvPr>
          <p:cNvSpPr/>
          <p:nvPr/>
        </p:nvSpPr>
        <p:spPr>
          <a:xfrm>
            <a:off x="2243691" y="2100345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A9EFD-1579-CDFD-CEF5-DD528A9E97C4}"/>
              </a:ext>
            </a:extLst>
          </p:cNvPr>
          <p:cNvSpPr txBox="1"/>
          <p:nvPr/>
        </p:nvSpPr>
        <p:spPr>
          <a:xfrm>
            <a:off x="4862902" y="2179595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D9C9E-F873-5BE1-AFE9-5F9B27953DBB}"/>
              </a:ext>
            </a:extLst>
          </p:cNvPr>
          <p:cNvSpPr txBox="1"/>
          <p:nvPr/>
        </p:nvSpPr>
        <p:spPr>
          <a:xfrm>
            <a:off x="8000873" y="2166266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4EEBB192-CA4D-6737-FFFE-A7D2E5712174}"/>
              </a:ext>
            </a:extLst>
          </p:cNvPr>
          <p:cNvGraphicFramePr>
            <a:graphicFrameLocks/>
          </p:cNvGraphicFramePr>
          <p:nvPr/>
        </p:nvGraphicFramePr>
        <p:xfrm>
          <a:off x="8626597" y="2191028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sp>
        <p:nvSpPr>
          <p:cNvPr id="17" name="Right Bracket 16">
            <a:extLst>
              <a:ext uri="{FF2B5EF4-FFF2-40B4-BE49-F238E27FC236}">
                <a16:creationId xmlns:a16="http://schemas.microsoft.com/office/drawing/2014/main" id="{9D08F6D9-C4B3-7165-8DE1-F286BA2D29F3}"/>
              </a:ext>
            </a:extLst>
          </p:cNvPr>
          <p:cNvSpPr/>
          <p:nvPr/>
        </p:nvSpPr>
        <p:spPr>
          <a:xfrm>
            <a:off x="10998455" y="2125107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E66A8A8-8FE6-B6AF-B0A7-83E393EF12FC}"/>
              </a:ext>
            </a:extLst>
          </p:cNvPr>
          <p:cNvSpPr/>
          <p:nvPr/>
        </p:nvSpPr>
        <p:spPr>
          <a:xfrm>
            <a:off x="8454995" y="2125107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13">
            <a:extLst>
              <a:ext uri="{FF2B5EF4-FFF2-40B4-BE49-F238E27FC236}">
                <a16:creationId xmlns:a16="http://schemas.microsoft.com/office/drawing/2014/main" id="{E8C72473-D18C-401E-B7FC-92D4AE58DB21}"/>
              </a:ext>
            </a:extLst>
          </p:cNvPr>
          <p:cNvGraphicFramePr>
            <a:graphicFrameLocks/>
          </p:cNvGraphicFramePr>
          <p:nvPr/>
        </p:nvGraphicFramePr>
        <p:xfrm>
          <a:off x="2429150" y="3456336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0A4C7CB-749C-2AD2-CAB6-3409557AC982}"/>
              </a:ext>
            </a:extLst>
          </p:cNvPr>
          <p:cNvGraphicFramePr>
            <a:graphicFrameLocks noGrp="1"/>
          </p:cNvGraphicFramePr>
          <p:nvPr/>
        </p:nvGraphicFramePr>
        <p:xfrm>
          <a:off x="5289181" y="3189596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21" name="Left Bracket 20">
            <a:extLst>
              <a:ext uri="{FF2B5EF4-FFF2-40B4-BE49-F238E27FC236}">
                <a16:creationId xmlns:a16="http://schemas.microsoft.com/office/drawing/2014/main" id="{099028F1-F345-B2B7-734B-5069639C27E9}"/>
              </a:ext>
            </a:extLst>
          </p:cNvPr>
          <p:cNvSpPr/>
          <p:nvPr/>
        </p:nvSpPr>
        <p:spPr>
          <a:xfrm>
            <a:off x="5144212" y="2982823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4A5E7542-41AE-D4EB-3007-1CF55005A267}"/>
              </a:ext>
            </a:extLst>
          </p:cNvPr>
          <p:cNvSpPr/>
          <p:nvPr/>
        </p:nvSpPr>
        <p:spPr>
          <a:xfrm>
            <a:off x="7673368" y="2978060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C7D574E4-7C54-1FA3-E0EB-9F57E1FA91D4}"/>
              </a:ext>
            </a:extLst>
          </p:cNvPr>
          <p:cNvSpPr/>
          <p:nvPr/>
        </p:nvSpPr>
        <p:spPr>
          <a:xfrm>
            <a:off x="4801008" y="3390415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C2F54082-4DB1-4707-D8F5-713AF6A39E2D}"/>
              </a:ext>
            </a:extLst>
          </p:cNvPr>
          <p:cNvSpPr/>
          <p:nvPr/>
        </p:nvSpPr>
        <p:spPr>
          <a:xfrm>
            <a:off x="2257548" y="3390415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D7C131-07C7-A3AC-FD42-64676247DD3C}"/>
              </a:ext>
            </a:extLst>
          </p:cNvPr>
          <p:cNvSpPr txBox="1"/>
          <p:nvPr/>
        </p:nvSpPr>
        <p:spPr>
          <a:xfrm>
            <a:off x="4876759" y="3469665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2E2CC5-88C4-877C-1EE1-A05F9A750871}"/>
              </a:ext>
            </a:extLst>
          </p:cNvPr>
          <p:cNvSpPr txBox="1"/>
          <p:nvPr/>
        </p:nvSpPr>
        <p:spPr>
          <a:xfrm>
            <a:off x="8014730" y="3456336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27" name="Content Placeholder 13">
            <a:extLst>
              <a:ext uri="{FF2B5EF4-FFF2-40B4-BE49-F238E27FC236}">
                <a16:creationId xmlns:a16="http://schemas.microsoft.com/office/drawing/2014/main" id="{A96C99BE-3A7E-28A9-3466-DF87822E821A}"/>
              </a:ext>
            </a:extLst>
          </p:cNvPr>
          <p:cNvGraphicFramePr>
            <a:graphicFrameLocks/>
          </p:cNvGraphicFramePr>
          <p:nvPr/>
        </p:nvGraphicFramePr>
        <p:xfrm>
          <a:off x="8640454" y="3481098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sp>
        <p:nvSpPr>
          <p:cNvPr id="28" name="Right Bracket 27">
            <a:extLst>
              <a:ext uri="{FF2B5EF4-FFF2-40B4-BE49-F238E27FC236}">
                <a16:creationId xmlns:a16="http://schemas.microsoft.com/office/drawing/2014/main" id="{6AFE7166-C617-4B0C-F643-DAB6458848D2}"/>
              </a:ext>
            </a:extLst>
          </p:cNvPr>
          <p:cNvSpPr/>
          <p:nvPr/>
        </p:nvSpPr>
        <p:spPr>
          <a:xfrm>
            <a:off x="11012312" y="3415177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E4E7AC03-9423-62DC-9864-F47BBA096A1B}"/>
              </a:ext>
            </a:extLst>
          </p:cNvPr>
          <p:cNvSpPr/>
          <p:nvPr/>
        </p:nvSpPr>
        <p:spPr>
          <a:xfrm>
            <a:off x="8468852" y="3415177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ontent Placeholder 13">
            <a:extLst>
              <a:ext uri="{FF2B5EF4-FFF2-40B4-BE49-F238E27FC236}">
                <a16:creationId xmlns:a16="http://schemas.microsoft.com/office/drawing/2014/main" id="{CDB802AA-B70E-A149-3110-53BA8858651A}"/>
              </a:ext>
            </a:extLst>
          </p:cNvPr>
          <p:cNvGraphicFramePr>
            <a:graphicFrameLocks/>
          </p:cNvGraphicFramePr>
          <p:nvPr/>
        </p:nvGraphicFramePr>
        <p:xfrm>
          <a:off x="2386422" y="4727655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CD74166-651D-0A18-D818-72250781C77A}"/>
              </a:ext>
            </a:extLst>
          </p:cNvPr>
          <p:cNvGraphicFramePr>
            <a:graphicFrameLocks noGrp="1"/>
          </p:cNvGraphicFramePr>
          <p:nvPr/>
        </p:nvGraphicFramePr>
        <p:xfrm>
          <a:off x="5246453" y="4460915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33" name="Left Bracket 32">
            <a:extLst>
              <a:ext uri="{FF2B5EF4-FFF2-40B4-BE49-F238E27FC236}">
                <a16:creationId xmlns:a16="http://schemas.microsoft.com/office/drawing/2014/main" id="{D02E50C2-1B4F-BDD3-2B60-DF30428D1BD3}"/>
              </a:ext>
            </a:extLst>
          </p:cNvPr>
          <p:cNvSpPr/>
          <p:nvPr/>
        </p:nvSpPr>
        <p:spPr>
          <a:xfrm>
            <a:off x="5101484" y="4317940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CA874F46-D466-DECB-F8EC-23683A7D2EA1}"/>
              </a:ext>
            </a:extLst>
          </p:cNvPr>
          <p:cNvSpPr/>
          <p:nvPr/>
        </p:nvSpPr>
        <p:spPr>
          <a:xfrm>
            <a:off x="7630640" y="4313177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CF1A5554-7E0C-0720-BF78-98716CB80B36}"/>
              </a:ext>
            </a:extLst>
          </p:cNvPr>
          <p:cNvSpPr/>
          <p:nvPr/>
        </p:nvSpPr>
        <p:spPr>
          <a:xfrm>
            <a:off x="4758280" y="4661734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0504DD2-6FBE-7425-94BE-3D23217ED2DB}"/>
              </a:ext>
            </a:extLst>
          </p:cNvPr>
          <p:cNvSpPr/>
          <p:nvPr/>
        </p:nvSpPr>
        <p:spPr>
          <a:xfrm>
            <a:off x="2214820" y="4661734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B5A471-E63B-0B50-ACF3-9B444BD65F2E}"/>
              </a:ext>
            </a:extLst>
          </p:cNvPr>
          <p:cNvSpPr txBox="1"/>
          <p:nvPr/>
        </p:nvSpPr>
        <p:spPr>
          <a:xfrm>
            <a:off x="4834031" y="4740984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CDBBB4-8A27-8DCD-FABB-7421DCE2F470}"/>
              </a:ext>
            </a:extLst>
          </p:cNvPr>
          <p:cNvSpPr txBox="1"/>
          <p:nvPr/>
        </p:nvSpPr>
        <p:spPr>
          <a:xfrm>
            <a:off x="7972002" y="4727655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39" name="Content Placeholder 13">
            <a:extLst>
              <a:ext uri="{FF2B5EF4-FFF2-40B4-BE49-F238E27FC236}">
                <a16:creationId xmlns:a16="http://schemas.microsoft.com/office/drawing/2014/main" id="{F3057AA2-A8E7-60EC-75B0-412BBE42105C}"/>
              </a:ext>
            </a:extLst>
          </p:cNvPr>
          <p:cNvGraphicFramePr>
            <a:graphicFrameLocks/>
          </p:cNvGraphicFramePr>
          <p:nvPr/>
        </p:nvGraphicFramePr>
        <p:xfrm>
          <a:off x="8597726" y="4752417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sp>
        <p:nvSpPr>
          <p:cNvPr id="40" name="Right Bracket 39">
            <a:extLst>
              <a:ext uri="{FF2B5EF4-FFF2-40B4-BE49-F238E27FC236}">
                <a16:creationId xmlns:a16="http://schemas.microsoft.com/office/drawing/2014/main" id="{06E592E6-FA2D-390B-2833-6258AC670049}"/>
              </a:ext>
            </a:extLst>
          </p:cNvPr>
          <p:cNvSpPr/>
          <p:nvPr/>
        </p:nvSpPr>
        <p:spPr>
          <a:xfrm>
            <a:off x="10969584" y="4686496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B1F8923F-3D5F-031E-940D-18E8820425AF}"/>
              </a:ext>
            </a:extLst>
          </p:cNvPr>
          <p:cNvSpPr/>
          <p:nvPr/>
        </p:nvSpPr>
        <p:spPr>
          <a:xfrm>
            <a:off x="8426124" y="4686496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646DBB-EFA5-5692-5516-ED5F86E5F8D9}"/>
              </a:ext>
            </a:extLst>
          </p:cNvPr>
          <p:cNvSpPr txBox="1"/>
          <p:nvPr/>
        </p:nvSpPr>
        <p:spPr>
          <a:xfrm>
            <a:off x="1235881" y="2102877"/>
            <a:ext cx="695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0</a:t>
            </a:r>
            <a:r>
              <a:rPr lang="en-US" dirty="0"/>
              <a:t> A 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885C0F-6076-E8D6-87B8-B4D768151A46}"/>
              </a:ext>
            </a:extLst>
          </p:cNvPr>
          <p:cNvSpPr txBox="1"/>
          <p:nvPr/>
        </p:nvSpPr>
        <p:spPr>
          <a:xfrm>
            <a:off x="1193349" y="3433430"/>
            <a:ext cx="695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1</a:t>
            </a:r>
            <a:r>
              <a:rPr lang="en-US" dirty="0"/>
              <a:t> A =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9A5749-5DBC-1480-CA8D-BA766E6CE344}"/>
              </a:ext>
            </a:extLst>
          </p:cNvPr>
          <p:cNvSpPr txBox="1"/>
          <p:nvPr/>
        </p:nvSpPr>
        <p:spPr>
          <a:xfrm>
            <a:off x="1193349" y="4670034"/>
            <a:ext cx="695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2</a:t>
            </a:r>
            <a:r>
              <a:rPr lang="en-US" dirty="0"/>
              <a:t> A = </a:t>
            </a:r>
          </a:p>
        </p:txBody>
      </p:sp>
      <p:graphicFrame>
        <p:nvGraphicFramePr>
          <p:cNvPr id="46" name="Content Placeholder 13">
            <a:extLst>
              <a:ext uri="{FF2B5EF4-FFF2-40B4-BE49-F238E27FC236}">
                <a16:creationId xmlns:a16="http://schemas.microsoft.com/office/drawing/2014/main" id="{3B48D131-CFBC-6E35-7401-867918AD2A73}"/>
              </a:ext>
            </a:extLst>
          </p:cNvPr>
          <p:cNvGraphicFramePr>
            <a:graphicFrameLocks/>
          </p:cNvGraphicFramePr>
          <p:nvPr/>
        </p:nvGraphicFramePr>
        <p:xfrm>
          <a:off x="2372761" y="1042667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9CA91C13-BDF1-C446-AE73-617A302F2D4B}"/>
              </a:ext>
            </a:extLst>
          </p:cNvPr>
          <p:cNvGraphicFramePr>
            <a:graphicFrameLocks noGrp="1"/>
          </p:cNvGraphicFramePr>
          <p:nvPr/>
        </p:nvGraphicFramePr>
        <p:xfrm>
          <a:off x="8552667" y="562377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48" name="Left Bracket 47">
            <a:extLst>
              <a:ext uri="{FF2B5EF4-FFF2-40B4-BE49-F238E27FC236}">
                <a16:creationId xmlns:a16="http://schemas.microsoft.com/office/drawing/2014/main" id="{45B23D58-5034-A3A7-CB38-F84854F10C72}"/>
              </a:ext>
            </a:extLst>
          </p:cNvPr>
          <p:cNvSpPr/>
          <p:nvPr/>
        </p:nvSpPr>
        <p:spPr>
          <a:xfrm>
            <a:off x="8407698" y="355604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ket 48">
            <a:extLst>
              <a:ext uri="{FF2B5EF4-FFF2-40B4-BE49-F238E27FC236}">
                <a16:creationId xmlns:a16="http://schemas.microsoft.com/office/drawing/2014/main" id="{A2D23BDC-CC8C-BC63-4710-601F4E2DEB16}"/>
              </a:ext>
            </a:extLst>
          </p:cNvPr>
          <p:cNvSpPr/>
          <p:nvPr/>
        </p:nvSpPr>
        <p:spPr>
          <a:xfrm>
            <a:off x="10936854" y="350841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45CB085F-D7FD-41BF-D4B8-86EF25934995}"/>
              </a:ext>
            </a:extLst>
          </p:cNvPr>
          <p:cNvSpPr/>
          <p:nvPr/>
        </p:nvSpPr>
        <p:spPr>
          <a:xfrm>
            <a:off x="4744619" y="976746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5AFDBC4-853E-6D92-0430-30968E12C25B}"/>
              </a:ext>
            </a:extLst>
          </p:cNvPr>
          <p:cNvSpPr/>
          <p:nvPr/>
        </p:nvSpPr>
        <p:spPr>
          <a:xfrm>
            <a:off x="2201159" y="976746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297794-D07B-5642-F27E-88CBFB0BA1E9}"/>
              </a:ext>
            </a:extLst>
          </p:cNvPr>
          <p:cNvSpPr txBox="1"/>
          <p:nvPr/>
        </p:nvSpPr>
        <p:spPr>
          <a:xfrm>
            <a:off x="7685265" y="843575"/>
            <a:ext cx="652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F0AA15-EBB2-C9D3-F6A7-500C1A11FC30}"/>
              </a:ext>
            </a:extLst>
          </p:cNvPr>
          <p:cNvSpPr txBox="1"/>
          <p:nvPr/>
        </p:nvSpPr>
        <p:spPr>
          <a:xfrm>
            <a:off x="1193349" y="1002806"/>
            <a:ext cx="1582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0</a:t>
            </a:r>
            <a:r>
              <a:rPr lang="en-US" dirty="0"/>
              <a:t> =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BA02F7-1203-3322-DEF0-B50CFB9DE68C}"/>
              </a:ext>
            </a:extLst>
          </p:cNvPr>
          <p:cNvSpPr txBox="1"/>
          <p:nvPr/>
        </p:nvSpPr>
        <p:spPr>
          <a:xfrm>
            <a:off x="2860476" y="638351"/>
            <a:ext cx="1582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Initial State (0)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3BB9C5-2376-AAAF-EB02-AA598885347F}"/>
              </a:ext>
            </a:extLst>
          </p:cNvPr>
          <p:cNvSpPr txBox="1"/>
          <p:nvPr/>
        </p:nvSpPr>
        <p:spPr>
          <a:xfrm>
            <a:off x="8848596" y="199178"/>
            <a:ext cx="2206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Transition Matrix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9BB6B3-3A81-8237-5B27-017383949832}"/>
              </a:ext>
            </a:extLst>
          </p:cNvPr>
          <p:cNvSpPr txBox="1"/>
          <p:nvPr/>
        </p:nvSpPr>
        <p:spPr>
          <a:xfrm>
            <a:off x="8291199" y="1706746"/>
            <a:ext cx="338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Probabilities for First Drink (1)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A5BE92-539C-0723-B5D0-CE281E5ED07F}"/>
              </a:ext>
            </a:extLst>
          </p:cNvPr>
          <p:cNvSpPr txBox="1"/>
          <p:nvPr/>
        </p:nvSpPr>
        <p:spPr>
          <a:xfrm>
            <a:off x="8152988" y="2996206"/>
            <a:ext cx="338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Probabilities for Second Drink (2)</a:t>
            </a:r>
          </a:p>
        </p:txBody>
      </p:sp>
      <p:graphicFrame>
        <p:nvGraphicFramePr>
          <p:cNvPr id="60" name="Content Placeholder 13">
            <a:extLst>
              <a:ext uri="{FF2B5EF4-FFF2-40B4-BE49-F238E27FC236}">
                <a16:creationId xmlns:a16="http://schemas.microsoft.com/office/drawing/2014/main" id="{F0EB0D4E-CF29-DF3F-EF6A-D6E12642269F}"/>
              </a:ext>
            </a:extLst>
          </p:cNvPr>
          <p:cNvGraphicFramePr>
            <a:graphicFrameLocks/>
          </p:cNvGraphicFramePr>
          <p:nvPr/>
        </p:nvGraphicFramePr>
        <p:xfrm>
          <a:off x="2347436" y="6081549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1D423BB3-A99B-ED99-019F-5B078E813092}"/>
              </a:ext>
            </a:extLst>
          </p:cNvPr>
          <p:cNvGraphicFramePr>
            <a:graphicFrameLocks noGrp="1"/>
          </p:cNvGraphicFramePr>
          <p:nvPr/>
        </p:nvGraphicFramePr>
        <p:xfrm>
          <a:off x="5207467" y="5814809"/>
          <a:ext cx="2414586" cy="81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283749067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714200428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3294311973"/>
                    </a:ext>
                  </a:extLst>
                </a:gridCol>
              </a:tblGrid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1896941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7365926"/>
                  </a:ext>
                </a:extLst>
              </a:tr>
              <a:tr h="27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5425013"/>
                  </a:ext>
                </a:extLst>
              </a:tr>
            </a:tbl>
          </a:graphicData>
        </a:graphic>
      </p:graphicFrame>
      <p:sp>
        <p:nvSpPr>
          <p:cNvPr id="62" name="Left Bracket 61">
            <a:extLst>
              <a:ext uri="{FF2B5EF4-FFF2-40B4-BE49-F238E27FC236}">
                <a16:creationId xmlns:a16="http://schemas.microsoft.com/office/drawing/2014/main" id="{50BCACD8-1FBF-1412-0102-F1E03A51B254}"/>
              </a:ext>
            </a:extLst>
          </p:cNvPr>
          <p:cNvSpPr/>
          <p:nvPr/>
        </p:nvSpPr>
        <p:spPr>
          <a:xfrm>
            <a:off x="5062498" y="5608036"/>
            <a:ext cx="200025" cy="12287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Bracket 62">
            <a:extLst>
              <a:ext uri="{FF2B5EF4-FFF2-40B4-BE49-F238E27FC236}">
                <a16:creationId xmlns:a16="http://schemas.microsoft.com/office/drawing/2014/main" id="{E4DC6F1F-3034-08B5-3456-6D828ABD854B}"/>
              </a:ext>
            </a:extLst>
          </p:cNvPr>
          <p:cNvSpPr/>
          <p:nvPr/>
        </p:nvSpPr>
        <p:spPr>
          <a:xfrm>
            <a:off x="7591654" y="5603273"/>
            <a:ext cx="200024" cy="12287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ket 63">
            <a:extLst>
              <a:ext uri="{FF2B5EF4-FFF2-40B4-BE49-F238E27FC236}">
                <a16:creationId xmlns:a16="http://schemas.microsoft.com/office/drawing/2014/main" id="{8A4F04FE-CA79-EEC0-747A-82E3F16045EB}"/>
              </a:ext>
            </a:extLst>
          </p:cNvPr>
          <p:cNvSpPr/>
          <p:nvPr/>
        </p:nvSpPr>
        <p:spPr>
          <a:xfrm>
            <a:off x="4719294" y="6015628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ket 64">
            <a:extLst>
              <a:ext uri="{FF2B5EF4-FFF2-40B4-BE49-F238E27FC236}">
                <a16:creationId xmlns:a16="http://schemas.microsoft.com/office/drawing/2014/main" id="{81E47273-C383-4B12-F1BB-7210686C7003}"/>
              </a:ext>
            </a:extLst>
          </p:cNvPr>
          <p:cNvSpPr/>
          <p:nvPr/>
        </p:nvSpPr>
        <p:spPr>
          <a:xfrm>
            <a:off x="2175834" y="6015628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A8B78F-9693-061A-50F1-D785B3DF4257}"/>
              </a:ext>
            </a:extLst>
          </p:cNvPr>
          <p:cNvSpPr txBox="1"/>
          <p:nvPr/>
        </p:nvSpPr>
        <p:spPr>
          <a:xfrm>
            <a:off x="4795045" y="6094878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A83323-58F8-C8E4-AF40-511AC53CB25E}"/>
              </a:ext>
            </a:extLst>
          </p:cNvPr>
          <p:cNvSpPr txBox="1"/>
          <p:nvPr/>
        </p:nvSpPr>
        <p:spPr>
          <a:xfrm>
            <a:off x="7933016" y="6081549"/>
            <a:ext cx="46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68" name="Content Placeholder 13">
            <a:extLst>
              <a:ext uri="{FF2B5EF4-FFF2-40B4-BE49-F238E27FC236}">
                <a16:creationId xmlns:a16="http://schemas.microsoft.com/office/drawing/2014/main" id="{965BC5C3-8F4A-CD5F-4A9B-82DF17F95B61}"/>
              </a:ext>
            </a:extLst>
          </p:cNvPr>
          <p:cNvGraphicFramePr>
            <a:graphicFrameLocks/>
          </p:cNvGraphicFramePr>
          <p:nvPr/>
        </p:nvGraphicFramePr>
        <p:xfrm>
          <a:off x="8558740" y="6106311"/>
          <a:ext cx="2414586" cy="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2">
                  <a:extLst>
                    <a:ext uri="{9D8B030D-6E8A-4147-A177-3AD203B41FA5}">
                      <a16:colId xmlns:a16="http://schemas.microsoft.com/office/drawing/2014/main" val="1876320999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1514229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1351977309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0.35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805582"/>
                  </a:ext>
                </a:extLst>
              </a:tr>
            </a:tbl>
          </a:graphicData>
        </a:graphic>
      </p:graphicFrame>
      <p:sp>
        <p:nvSpPr>
          <p:cNvPr id="69" name="Right Bracket 68">
            <a:extLst>
              <a:ext uri="{FF2B5EF4-FFF2-40B4-BE49-F238E27FC236}">
                <a16:creationId xmlns:a16="http://schemas.microsoft.com/office/drawing/2014/main" id="{9F49D4C9-30F9-01A1-DD44-8A9B8ACF4FC3}"/>
              </a:ext>
            </a:extLst>
          </p:cNvPr>
          <p:cNvSpPr/>
          <p:nvPr/>
        </p:nvSpPr>
        <p:spPr>
          <a:xfrm>
            <a:off x="10930598" y="6040390"/>
            <a:ext cx="99117" cy="43376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eft Bracket 69">
            <a:extLst>
              <a:ext uri="{FF2B5EF4-FFF2-40B4-BE49-F238E27FC236}">
                <a16:creationId xmlns:a16="http://schemas.microsoft.com/office/drawing/2014/main" id="{C0F43AA7-78EB-5BE5-3152-437642CB0766}"/>
              </a:ext>
            </a:extLst>
          </p:cNvPr>
          <p:cNvSpPr/>
          <p:nvPr/>
        </p:nvSpPr>
        <p:spPr>
          <a:xfrm>
            <a:off x="8387138" y="6040390"/>
            <a:ext cx="99117" cy="42064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1F912B-73AA-F64E-CB06-3A808D3E6157}"/>
              </a:ext>
            </a:extLst>
          </p:cNvPr>
          <p:cNvSpPr txBox="1"/>
          <p:nvPr/>
        </p:nvSpPr>
        <p:spPr>
          <a:xfrm>
            <a:off x="1186262" y="6002661"/>
            <a:ext cx="832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3</a:t>
            </a:r>
            <a:r>
              <a:rPr lang="en-US" dirty="0"/>
              <a:t> A =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AB1A94-3C2D-F430-EAF3-EDDC5935D82E}"/>
              </a:ext>
            </a:extLst>
          </p:cNvPr>
          <p:cNvSpPr txBox="1"/>
          <p:nvPr/>
        </p:nvSpPr>
        <p:spPr>
          <a:xfrm>
            <a:off x="8166953" y="4284204"/>
            <a:ext cx="338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Probabilities for Third Drink (3)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007A80F-55FB-3C04-AB92-FBCEFE56DB59}"/>
              </a:ext>
            </a:extLst>
          </p:cNvPr>
          <p:cNvSpPr txBox="1"/>
          <p:nvPr/>
        </p:nvSpPr>
        <p:spPr>
          <a:xfrm>
            <a:off x="8110260" y="5583646"/>
            <a:ext cx="338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Probabilities for Fourth Drink (4)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3708AB-CF8A-0EA4-2CFB-A46D8B5ACD9E}"/>
              </a:ext>
            </a:extLst>
          </p:cNvPr>
          <p:cNvSpPr txBox="1"/>
          <p:nvPr/>
        </p:nvSpPr>
        <p:spPr>
          <a:xfrm>
            <a:off x="600813" y="2113029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1</a:t>
            </a:r>
            <a:r>
              <a:rPr lang="en-US" dirty="0"/>
              <a:t> =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7DD680-C4A5-6FFE-DB1B-648FAF510619}"/>
              </a:ext>
            </a:extLst>
          </p:cNvPr>
          <p:cNvSpPr txBox="1"/>
          <p:nvPr/>
        </p:nvSpPr>
        <p:spPr>
          <a:xfrm>
            <a:off x="539091" y="3445657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2</a:t>
            </a:r>
            <a:r>
              <a:rPr lang="en-US" dirty="0"/>
              <a:t> =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8FC84F-BDC6-6FE8-5706-693B7B1FAD0C}"/>
              </a:ext>
            </a:extLst>
          </p:cNvPr>
          <p:cNvSpPr txBox="1"/>
          <p:nvPr/>
        </p:nvSpPr>
        <p:spPr>
          <a:xfrm>
            <a:off x="507028" y="4669108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3</a:t>
            </a:r>
            <a:r>
              <a:rPr lang="en-US" dirty="0"/>
              <a:t> =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C93D63-77CB-7868-42D6-D6F8F6A74179}"/>
              </a:ext>
            </a:extLst>
          </p:cNvPr>
          <p:cNvSpPr txBox="1"/>
          <p:nvPr/>
        </p:nvSpPr>
        <p:spPr>
          <a:xfrm>
            <a:off x="474436" y="6028111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sz="1100" dirty="0"/>
              <a:t>4</a:t>
            </a:r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96796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3269" y="252692"/>
            <a:ext cx="10520855" cy="757771"/>
          </a:xfrm>
          <a:prstGeom prst="rect">
            <a:avLst/>
          </a:prstGeom>
        </p:spPr>
        <p:txBody>
          <a:bodyPr vert="horz" wrap="square" lIns="0" tIns="79882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30375" algn="ctr">
              <a:lnSpc>
                <a:spcPct val="100000"/>
              </a:lnSpc>
              <a:spcBef>
                <a:spcPts val="95"/>
              </a:spcBef>
            </a:pPr>
            <a:r>
              <a:rPr dirty="0"/>
              <a:t>Support Vectors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011424" y="1676400"/>
            <a:ext cx="6971030" cy="4762500"/>
            <a:chOff x="1487424" y="1676400"/>
            <a:chExt cx="6971030" cy="4762500"/>
          </a:xfrm>
        </p:grpSpPr>
        <p:sp>
          <p:nvSpPr>
            <p:cNvPr id="11" name="object 11"/>
            <p:cNvSpPr/>
            <p:nvPr/>
          </p:nvSpPr>
          <p:spPr>
            <a:xfrm>
              <a:off x="1487424" y="1676399"/>
              <a:ext cx="6971030" cy="4762500"/>
            </a:xfrm>
            <a:custGeom>
              <a:avLst/>
              <a:gdLst/>
              <a:ahLst/>
              <a:cxnLst/>
              <a:rect l="l" t="t" r="r" b="b"/>
              <a:pathLst>
                <a:path w="6971030" h="4762500">
                  <a:moveTo>
                    <a:pt x="6970776" y="4724400"/>
                  </a:moveTo>
                  <a:lnTo>
                    <a:pt x="6958076" y="4718050"/>
                  </a:lnTo>
                  <a:lnTo>
                    <a:pt x="6894576" y="4686300"/>
                  </a:lnTo>
                  <a:lnTo>
                    <a:pt x="6894576" y="4718050"/>
                  </a:lnTo>
                  <a:lnTo>
                    <a:pt x="42926" y="4718050"/>
                  </a:lnTo>
                  <a:lnTo>
                    <a:pt x="44437" y="76200"/>
                  </a:lnTo>
                  <a:lnTo>
                    <a:pt x="76200" y="76200"/>
                  </a:lnTo>
                  <a:lnTo>
                    <a:pt x="69862" y="63500"/>
                  </a:lnTo>
                  <a:lnTo>
                    <a:pt x="38227" y="0"/>
                  </a:lnTo>
                  <a:lnTo>
                    <a:pt x="0" y="76200"/>
                  </a:lnTo>
                  <a:lnTo>
                    <a:pt x="31737" y="76200"/>
                  </a:lnTo>
                  <a:lnTo>
                    <a:pt x="30226" y="4724400"/>
                  </a:lnTo>
                  <a:lnTo>
                    <a:pt x="36576" y="4724400"/>
                  </a:lnTo>
                  <a:lnTo>
                    <a:pt x="36576" y="4730750"/>
                  </a:lnTo>
                  <a:lnTo>
                    <a:pt x="6894576" y="4730750"/>
                  </a:lnTo>
                  <a:lnTo>
                    <a:pt x="6894576" y="4762500"/>
                  </a:lnTo>
                  <a:lnTo>
                    <a:pt x="6958076" y="4730750"/>
                  </a:lnTo>
                  <a:lnTo>
                    <a:pt x="6970776" y="4724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437" y="4872037"/>
              <a:ext cx="85725" cy="857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2837" y="5024437"/>
              <a:ext cx="85725" cy="857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5237" y="4872037"/>
              <a:ext cx="85725" cy="857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5237" y="4567237"/>
              <a:ext cx="85725" cy="857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7637" y="4110037"/>
              <a:ext cx="85725" cy="857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0037" y="4795837"/>
              <a:ext cx="85725" cy="857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7837" y="3424237"/>
              <a:ext cx="85725" cy="857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237" y="3576637"/>
              <a:ext cx="85725" cy="857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637" y="3729037"/>
              <a:ext cx="85725" cy="857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037" y="3881437"/>
              <a:ext cx="85725" cy="857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037" y="3500437"/>
              <a:ext cx="85725" cy="857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6437" y="4033837"/>
              <a:ext cx="85725" cy="857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437" y="3729037"/>
              <a:ext cx="85725" cy="857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637" y="3805237"/>
              <a:ext cx="85725" cy="857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343400" y="2286000"/>
              <a:ext cx="914400" cy="3505200"/>
            </a:xfrm>
            <a:custGeom>
              <a:avLst/>
              <a:gdLst/>
              <a:ahLst/>
              <a:cxnLst/>
              <a:rect l="l" t="t" r="r" b="b"/>
              <a:pathLst>
                <a:path w="914400" h="3505200">
                  <a:moveTo>
                    <a:pt x="0" y="0"/>
                  </a:moveTo>
                  <a:lnTo>
                    <a:pt x="914400" y="3505200"/>
                  </a:lnTo>
                </a:path>
              </a:pathLst>
            </a:custGeom>
            <a:ln w="285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5237" y="5176837"/>
              <a:ext cx="85725" cy="857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437" y="4491037"/>
              <a:ext cx="85725" cy="857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437" y="2814637"/>
              <a:ext cx="85725" cy="857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2237" y="3576637"/>
              <a:ext cx="85725" cy="857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637" y="3195637"/>
              <a:ext cx="85725" cy="8572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81400" y="2133600"/>
              <a:ext cx="2438400" cy="3810000"/>
            </a:xfrm>
            <a:custGeom>
              <a:avLst/>
              <a:gdLst/>
              <a:ahLst/>
              <a:cxnLst/>
              <a:rect l="l" t="t" r="r" b="b"/>
              <a:pathLst>
                <a:path w="2438400" h="3810000">
                  <a:moveTo>
                    <a:pt x="0" y="304800"/>
                  </a:moveTo>
                  <a:lnTo>
                    <a:pt x="914400" y="3810000"/>
                  </a:lnTo>
                </a:path>
                <a:path w="2438400" h="3810000">
                  <a:moveTo>
                    <a:pt x="1524000" y="0"/>
                  </a:moveTo>
                  <a:lnTo>
                    <a:pt x="2438400" y="35052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39339" y="1853692"/>
            <a:ext cx="5130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000" spc="-20" dirty="0">
                <a:latin typeface="Times New Roman"/>
                <a:cs typeface="Times New Roman"/>
              </a:rPr>
              <a:t>Var</a:t>
            </a:r>
            <a:r>
              <a:rPr sz="1950" spc="-30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02647" y="6486397"/>
            <a:ext cx="5130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000" spc="-20" dirty="0">
                <a:latin typeface="Times New Roman"/>
                <a:cs typeface="Times New Roman"/>
              </a:rPr>
              <a:t>Var</a:t>
            </a:r>
            <a:r>
              <a:rPr sz="1950" spc="-30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65848" y="5818632"/>
            <a:ext cx="724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Margin Width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027171" y="3638550"/>
            <a:ext cx="3516629" cy="2341880"/>
            <a:chOff x="2503170" y="3638550"/>
            <a:chExt cx="3516629" cy="2341880"/>
          </a:xfrm>
        </p:grpSpPr>
        <p:sp>
          <p:nvSpPr>
            <p:cNvPr id="37" name="object 37"/>
            <p:cNvSpPr/>
            <p:nvPr/>
          </p:nvSpPr>
          <p:spPr>
            <a:xfrm>
              <a:off x="4495800" y="5630672"/>
              <a:ext cx="1524000" cy="349885"/>
            </a:xfrm>
            <a:custGeom>
              <a:avLst/>
              <a:gdLst/>
              <a:ahLst/>
              <a:cxnLst/>
              <a:rect l="l" t="t" r="r" b="b"/>
              <a:pathLst>
                <a:path w="1524000" h="349885">
                  <a:moveTo>
                    <a:pt x="67183" y="274916"/>
                  </a:moveTo>
                  <a:lnTo>
                    <a:pt x="0" y="327215"/>
                  </a:lnTo>
                  <a:lnTo>
                    <a:pt x="82169" y="349630"/>
                  </a:lnTo>
                  <a:lnTo>
                    <a:pt x="76424" y="320992"/>
                  </a:lnTo>
                  <a:lnTo>
                    <a:pt x="63500" y="320992"/>
                  </a:lnTo>
                  <a:lnTo>
                    <a:pt x="60960" y="308533"/>
                  </a:lnTo>
                  <a:lnTo>
                    <a:pt x="73425" y="306040"/>
                  </a:lnTo>
                  <a:lnTo>
                    <a:pt x="67183" y="274916"/>
                  </a:lnTo>
                  <a:close/>
                </a:path>
                <a:path w="1524000" h="349885">
                  <a:moveTo>
                    <a:pt x="73425" y="306040"/>
                  </a:moveTo>
                  <a:lnTo>
                    <a:pt x="60960" y="308533"/>
                  </a:lnTo>
                  <a:lnTo>
                    <a:pt x="63500" y="320992"/>
                  </a:lnTo>
                  <a:lnTo>
                    <a:pt x="75926" y="318507"/>
                  </a:lnTo>
                  <a:lnTo>
                    <a:pt x="73425" y="306040"/>
                  </a:lnTo>
                  <a:close/>
                </a:path>
                <a:path w="1524000" h="349885">
                  <a:moveTo>
                    <a:pt x="75926" y="318507"/>
                  </a:moveTo>
                  <a:lnTo>
                    <a:pt x="63500" y="320992"/>
                  </a:lnTo>
                  <a:lnTo>
                    <a:pt x="76424" y="320992"/>
                  </a:lnTo>
                  <a:lnTo>
                    <a:pt x="75926" y="318507"/>
                  </a:lnTo>
                  <a:close/>
                </a:path>
                <a:path w="1524000" h="349885">
                  <a:moveTo>
                    <a:pt x="1448022" y="31133"/>
                  </a:moveTo>
                  <a:lnTo>
                    <a:pt x="73425" y="306040"/>
                  </a:lnTo>
                  <a:lnTo>
                    <a:pt x="75926" y="318507"/>
                  </a:lnTo>
                  <a:lnTo>
                    <a:pt x="1450502" y="43604"/>
                  </a:lnTo>
                  <a:lnTo>
                    <a:pt x="1448022" y="31133"/>
                  </a:lnTo>
                  <a:close/>
                </a:path>
                <a:path w="1524000" h="349885">
                  <a:moveTo>
                    <a:pt x="1515990" y="28638"/>
                  </a:moveTo>
                  <a:lnTo>
                    <a:pt x="1460500" y="28638"/>
                  </a:lnTo>
                  <a:lnTo>
                    <a:pt x="1463039" y="41097"/>
                  </a:lnTo>
                  <a:lnTo>
                    <a:pt x="1450502" y="43604"/>
                  </a:lnTo>
                  <a:lnTo>
                    <a:pt x="1456689" y="74714"/>
                  </a:lnTo>
                  <a:lnTo>
                    <a:pt x="1515990" y="28638"/>
                  </a:lnTo>
                  <a:close/>
                </a:path>
                <a:path w="1524000" h="349885">
                  <a:moveTo>
                    <a:pt x="1460500" y="28638"/>
                  </a:moveTo>
                  <a:lnTo>
                    <a:pt x="1448022" y="31133"/>
                  </a:lnTo>
                  <a:lnTo>
                    <a:pt x="1450502" y="43604"/>
                  </a:lnTo>
                  <a:lnTo>
                    <a:pt x="1463039" y="41097"/>
                  </a:lnTo>
                  <a:lnTo>
                    <a:pt x="1460500" y="28638"/>
                  </a:lnTo>
                  <a:close/>
                </a:path>
                <a:path w="1524000" h="349885">
                  <a:moveTo>
                    <a:pt x="1441830" y="0"/>
                  </a:moveTo>
                  <a:lnTo>
                    <a:pt x="1448022" y="31133"/>
                  </a:lnTo>
                  <a:lnTo>
                    <a:pt x="1460500" y="28638"/>
                  </a:lnTo>
                  <a:lnTo>
                    <a:pt x="1515990" y="28638"/>
                  </a:lnTo>
                  <a:lnTo>
                    <a:pt x="1524000" y="22415"/>
                  </a:lnTo>
                  <a:lnTo>
                    <a:pt x="144183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03170" y="3638549"/>
              <a:ext cx="2907030" cy="1162050"/>
            </a:xfrm>
            <a:custGeom>
              <a:avLst/>
              <a:gdLst/>
              <a:ahLst/>
              <a:cxnLst/>
              <a:rect l="l" t="t" r="r" b="b"/>
              <a:pathLst>
                <a:path w="2907029" h="1162050">
                  <a:moveTo>
                    <a:pt x="53594" y="13081"/>
                  </a:moveTo>
                  <a:lnTo>
                    <a:pt x="50203" y="11963"/>
                  </a:lnTo>
                  <a:lnTo>
                    <a:pt x="50927" y="3048"/>
                  </a:lnTo>
                  <a:lnTo>
                    <a:pt x="12954" y="0"/>
                  </a:lnTo>
                  <a:lnTo>
                    <a:pt x="11430" y="19050"/>
                  </a:lnTo>
                  <a:lnTo>
                    <a:pt x="0" y="34290"/>
                  </a:lnTo>
                  <a:lnTo>
                    <a:pt x="30480" y="57150"/>
                  </a:lnTo>
                  <a:lnTo>
                    <a:pt x="37490" y="47802"/>
                  </a:lnTo>
                  <a:lnTo>
                    <a:pt x="41529" y="49149"/>
                  </a:lnTo>
                  <a:lnTo>
                    <a:pt x="44335" y="40754"/>
                  </a:lnTo>
                  <a:lnTo>
                    <a:pt x="47879" y="41021"/>
                  </a:lnTo>
                  <a:lnTo>
                    <a:pt x="48514" y="33121"/>
                  </a:lnTo>
                  <a:lnTo>
                    <a:pt x="53340" y="26670"/>
                  </a:lnTo>
                  <a:lnTo>
                    <a:pt x="49898" y="24104"/>
                  </a:lnTo>
                  <a:lnTo>
                    <a:pt x="53594" y="13081"/>
                  </a:lnTo>
                  <a:close/>
                </a:path>
                <a:path w="2907029" h="1162050">
                  <a:moveTo>
                    <a:pt x="126873" y="9017"/>
                  </a:moveTo>
                  <a:lnTo>
                    <a:pt x="88900" y="6096"/>
                  </a:lnTo>
                  <a:lnTo>
                    <a:pt x="86614" y="34544"/>
                  </a:lnTo>
                  <a:lnTo>
                    <a:pt x="79857" y="54813"/>
                  </a:lnTo>
                  <a:lnTo>
                    <a:pt x="60960" y="80010"/>
                  </a:lnTo>
                  <a:lnTo>
                    <a:pt x="91440" y="102870"/>
                  </a:lnTo>
                  <a:lnTo>
                    <a:pt x="113665" y="73240"/>
                  </a:lnTo>
                  <a:lnTo>
                    <a:pt x="113792" y="73279"/>
                  </a:lnTo>
                  <a:lnTo>
                    <a:pt x="113919" y="72898"/>
                  </a:lnTo>
                  <a:lnTo>
                    <a:pt x="114300" y="72390"/>
                  </a:lnTo>
                  <a:lnTo>
                    <a:pt x="114122" y="72263"/>
                  </a:lnTo>
                  <a:lnTo>
                    <a:pt x="122580" y="46901"/>
                  </a:lnTo>
                  <a:lnTo>
                    <a:pt x="123825" y="46990"/>
                  </a:lnTo>
                  <a:lnTo>
                    <a:pt x="124218" y="41973"/>
                  </a:lnTo>
                  <a:lnTo>
                    <a:pt x="125857" y="37084"/>
                  </a:lnTo>
                  <a:lnTo>
                    <a:pt x="124650" y="36690"/>
                  </a:lnTo>
                  <a:lnTo>
                    <a:pt x="126873" y="9017"/>
                  </a:lnTo>
                  <a:close/>
                </a:path>
                <a:path w="2907029" h="1162050">
                  <a:moveTo>
                    <a:pt x="175260" y="118110"/>
                  </a:moveTo>
                  <a:lnTo>
                    <a:pt x="144780" y="95250"/>
                  </a:lnTo>
                  <a:lnTo>
                    <a:pt x="121920" y="125730"/>
                  </a:lnTo>
                  <a:lnTo>
                    <a:pt x="152400" y="148590"/>
                  </a:lnTo>
                  <a:lnTo>
                    <a:pt x="175260" y="118110"/>
                  </a:lnTo>
                  <a:close/>
                </a:path>
                <a:path w="2907029" h="1162050">
                  <a:moveTo>
                    <a:pt x="202819" y="15113"/>
                  </a:moveTo>
                  <a:lnTo>
                    <a:pt x="164846" y="12065"/>
                  </a:lnTo>
                  <a:lnTo>
                    <a:pt x="161810" y="49872"/>
                  </a:lnTo>
                  <a:lnTo>
                    <a:pt x="149987" y="85344"/>
                  </a:lnTo>
                  <a:lnTo>
                    <a:pt x="186182" y="97409"/>
                  </a:lnTo>
                  <a:lnTo>
                    <a:pt x="198120" y="61214"/>
                  </a:lnTo>
                  <a:lnTo>
                    <a:pt x="165620" y="50355"/>
                  </a:lnTo>
                  <a:lnTo>
                    <a:pt x="199898" y="53086"/>
                  </a:lnTo>
                  <a:lnTo>
                    <a:pt x="202819" y="15113"/>
                  </a:lnTo>
                  <a:close/>
                </a:path>
                <a:path w="2907029" h="1162050">
                  <a:moveTo>
                    <a:pt x="236220" y="163830"/>
                  </a:moveTo>
                  <a:lnTo>
                    <a:pt x="205740" y="140970"/>
                  </a:lnTo>
                  <a:lnTo>
                    <a:pt x="182880" y="171450"/>
                  </a:lnTo>
                  <a:lnTo>
                    <a:pt x="213360" y="194310"/>
                  </a:lnTo>
                  <a:lnTo>
                    <a:pt x="236220" y="163830"/>
                  </a:lnTo>
                  <a:close/>
                </a:path>
                <a:path w="2907029" h="1162050">
                  <a:moveTo>
                    <a:pt x="270510" y="85344"/>
                  </a:moveTo>
                  <a:lnTo>
                    <a:pt x="234315" y="73279"/>
                  </a:lnTo>
                  <a:lnTo>
                    <a:pt x="222250" y="109347"/>
                  </a:lnTo>
                  <a:lnTo>
                    <a:pt x="258445" y="121412"/>
                  </a:lnTo>
                  <a:lnTo>
                    <a:pt x="270510" y="85344"/>
                  </a:lnTo>
                  <a:close/>
                </a:path>
                <a:path w="2907029" h="1162050">
                  <a:moveTo>
                    <a:pt x="278765" y="21082"/>
                  </a:moveTo>
                  <a:lnTo>
                    <a:pt x="240792" y="18034"/>
                  </a:lnTo>
                  <a:lnTo>
                    <a:pt x="237871" y="56007"/>
                  </a:lnTo>
                  <a:lnTo>
                    <a:pt x="275844" y="59055"/>
                  </a:lnTo>
                  <a:lnTo>
                    <a:pt x="278765" y="21082"/>
                  </a:lnTo>
                  <a:close/>
                </a:path>
                <a:path w="2907029" h="1162050">
                  <a:moveTo>
                    <a:pt x="297180" y="209550"/>
                  </a:moveTo>
                  <a:lnTo>
                    <a:pt x="266700" y="186690"/>
                  </a:lnTo>
                  <a:lnTo>
                    <a:pt x="243840" y="217170"/>
                  </a:lnTo>
                  <a:lnTo>
                    <a:pt x="274320" y="240030"/>
                  </a:lnTo>
                  <a:lnTo>
                    <a:pt x="297180" y="209550"/>
                  </a:lnTo>
                  <a:close/>
                </a:path>
                <a:path w="2907029" h="1162050">
                  <a:moveTo>
                    <a:pt x="342773" y="109347"/>
                  </a:moveTo>
                  <a:lnTo>
                    <a:pt x="306578" y="97409"/>
                  </a:lnTo>
                  <a:lnTo>
                    <a:pt x="294513" y="133477"/>
                  </a:lnTo>
                  <a:lnTo>
                    <a:pt x="330708" y="145542"/>
                  </a:lnTo>
                  <a:lnTo>
                    <a:pt x="342773" y="109347"/>
                  </a:lnTo>
                  <a:close/>
                </a:path>
                <a:path w="2907029" h="1162050">
                  <a:moveTo>
                    <a:pt x="354711" y="27051"/>
                  </a:moveTo>
                  <a:lnTo>
                    <a:pt x="316738" y="24003"/>
                  </a:lnTo>
                  <a:lnTo>
                    <a:pt x="313817" y="61976"/>
                  </a:lnTo>
                  <a:lnTo>
                    <a:pt x="351790" y="65024"/>
                  </a:lnTo>
                  <a:lnTo>
                    <a:pt x="354711" y="27051"/>
                  </a:lnTo>
                  <a:close/>
                </a:path>
                <a:path w="2907029" h="1162050">
                  <a:moveTo>
                    <a:pt x="358140" y="255270"/>
                  </a:moveTo>
                  <a:lnTo>
                    <a:pt x="327660" y="232410"/>
                  </a:lnTo>
                  <a:lnTo>
                    <a:pt x="304800" y="262890"/>
                  </a:lnTo>
                  <a:lnTo>
                    <a:pt x="335280" y="285750"/>
                  </a:lnTo>
                  <a:lnTo>
                    <a:pt x="358140" y="255270"/>
                  </a:lnTo>
                  <a:close/>
                </a:path>
                <a:path w="2907029" h="1162050">
                  <a:moveTo>
                    <a:pt x="415036" y="133477"/>
                  </a:moveTo>
                  <a:lnTo>
                    <a:pt x="378841" y="121412"/>
                  </a:lnTo>
                  <a:lnTo>
                    <a:pt x="366903" y="157607"/>
                  </a:lnTo>
                  <a:lnTo>
                    <a:pt x="402971" y="169672"/>
                  </a:lnTo>
                  <a:lnTo>
                    <a:pt x="415036" y="133477"/>
                  </a:lnTo>
                  <a:close/>
                </a:path>
                <a:path w="2907029" h="1162050">
                  <a:moveTo>
                    <a:pt x="419100" y="300990"/>
                  </a:moveTo>
                  <a:lnTo>
                    <a:pt x="388620" y="278130"/>
                  </a:lnTo>
                  <a:lnTo>
                    <a:pt x="365760" y="308610"/>
                  </a:lnTo>
                  <a:lnTo>
                    <a:pt x="396240" y="331470"/>
                  </a:lnTo>
                  <a:lnTo>
                    <a:pt x="419100" y="300990"/>
                  </a:lnTo>
                  <a:close/>
                </a:path>
                <a:path w="2907029" h="1162050">
                  <a:moveTo>
                    <a:pt x="430784" y="33020"/>
                  </a:moveTo>
                  <a:lnTo>
                    <a:pt x="392684" y="30099"/>
                  </a:lnTo>
                  <a:lnTo>
                    <a:pt x="389763" y="68072"/>
                  </a:lnTo>
                  <a:lnTo>
                    <a:pt x="427736" y="70993"/>
                  </a:lnTo>
                  <a:lnTo>
                    <a:pt x="430784" y="33020"/>
                  </a:lnTo>
                  <a:close/>
                </a:path>
                <a:path w="2907029" h="1162050">
                  <a:moveTo>
                    <a:pt x="480060" y="346710"/>
                  </a:moveTo>
                  <a:lnTo>
                    <a:pt x="449580" y="323850"/>
                  </a:lnTo>
                  <a:lnTo>
                    <a:pt x="426720" y="354330"/>
                  </a:lnTo>
                  <a:lnTo>
                    <a:pt x="457200" y="377190"/>
                  </a:lnTo>
                  <a:lnTo>
                    <a:pt x="480060" y="346710"/>
                  </a:lnTo>
                  <a:close/>
                </a:path>
                <a:path w="2907029" h="1162050">
                  <a:moveTo>
                    <a:pt x="487299" y="157607"/>
                  </a:moveTo>
                  <a:lnTo>
                    <a:pt x="451231" y="145542"/>
                  </a:lnTo>
                  <a:lnTo>
                    <a:pt x="439166" y="181737"/>
                  </a:lnTo>
                  <a:lnTo>
                    <a:pt x="475234" y="193802"/>
                  </a:lnTo>
                  <a:lnTo>
                    <a:pt x="487299" y="157607"/>
                  </a:lnTo>
                  <a:close/>
                </a:path>
                <a:path w="2907029" h="1162050">
                  <a:moveTo>
                    <a:pt x="506730" y="38989"/>
                  </a:moveTo>
                  <a:lnTo>
                    <a:pt x="468757" y="36068"/>
                  </a:lnTo>
                  <a:lnTo>
                    <a:pt x="465709" y="74041"/>
                  </a:lnTo>
                  <a:lnTo>
                    <a:pt x="503682" y="76962"/>
                  </a:lnTo>
                  <a:lnTo>
                    <a:pt x="506730" y="38989"/>
                  </a:lnTo>
                  <a:close/>
                </a:path>
                <a:path w="2907029" h="1162050">
                  <a:moveTo>
                    <a:pt x="541020" y="392430"/>
                  </a:moveTo>
                  <a:lnTo>
                    <a:pt x="510540" y="369570"/>
                  </a:lnTo>
                  <a:lnTo>
                    <a:pt x="487680" y="400050"/>
                  </a:lnTo>
                  <a:lnTo>
                    <a:pt x="518160" y="422910"/>
                  </a:lnTo>
                  <a:lnTo>
                    <a:pt x="541020" y="392430"/>
                  </a:lnTo>
                  <a:close/>
                </a:path>
                <a:path w="2907029" h="1162050">
                  <a:moveTo>
                    <a:pt x="559562" y="181737"/>
                  </a:moveTo>
                  <a:lnTo>
                    <a:pt x="523494" y="169672"/>
                  </a:lnTo>
                  <a:lnTo>
                    <a:pt x="511429" y="205740"/>
                  </a:lnTo>
                  <a:lnTo>
                    <a:pt x="547624" y="217805"/>
                  </a:lnTo>
                  <a:lnTo>
                    <a:pt x="559562" y="181737"/>
                  </a:lnTo>
                  <a:close/>
                </a:path>
                <a:path w="2907029" h="1162050">
                  <a:moveTo>
                    <a:pt x="582676" y="45085"/>
                  </a:moveTo>
                  <a:lnTo>
                    <a:pt x="544703" y="42037"/>
                  </a:lnTo>
                  <a:lnTo>
                    <a:pt x="541655" y="80010"/>
                  </a:lnTo>
                  <a:lnTo>
                    <a:pt x="579628" y="83058"/>
                  </a:lnTo>
                  <a:lnTo>
                    <a:pt x="582676" y="45085"/>
                  </a:lnTo>
                  <a:close/>
                </a:path>
                <a:path w="2907029" h="1162050">
                  <a:moveTo>
                    <a:pt x="601980" y="438150"/>
                  </a:moveTo>
                  <a:lnTo>
                    <a:pt x="571500" y="415290"/>
                  </a:lnTo>
                  <a:lnTo>
                    <a:pt x="548640" y="445770"/>
                  </a:lnTo>
                  <a:lnTo>
                    <a:pt x="579120" y="468630"/>
                  </a:lnTo>
                  <a:lnTo>
                    <a:pt x="601980" y="438150"/>
                  </a:lnTo>
                  <a:close/>
                </a:path>
                <a:path w="2907029" h="1162050">
                  <a:moveTo>
                    <a:pt x="631952" y="205740"/>
                  </a:moveTo>
                  <a:lnTo>
                    <a:pt x="595757" y="193802"/>
                  </a:lnTo>
                  <a:lnTo>
                    <a:pt x="583692" y="229870"/>
                  </a:lnTo>
                  <a:lnTo>
                    <a:pt x="619887" y="241935"/>
                  </a:lnTo>
                  <a:lnTo>
                    <a:pt x="631952" y="205740"/>
                  </a:lnTo>
                  <a:close/>
                </a:path>
                <a:path w="2907029" h="1162050">
                  <a:moveTo>
                    <a:pt x="658622" y="51054"/>
                  </a:moveTo>
                  <a:lnTo>
                    <a:pt x="620649" y="48006"/>
                  </a:lnTo>
                  <a:lnTo>
                    <a:pt x="617601" y="85979"/>
                  </a:lnTo>
                  <a:lnTo>
                    <a:pt x="655574" y="89027"/>
                  </a:lnTo>
                  <a:lnTo>
                    <a:pt x="658622" y="51054"/>
                  </a:lnTo>
                  <a:close/>
                </a:path>
                <a:path w="2907029" h="1162050">
                  <a:moveTo>
                    <a:pt x="662940" y="483870"/>
                  </a:moveTo>
                  <a:lnTo>
                    <a:pt x="632460" y="461010"/>
                  </a:lnTo>
                  <a:lnTo>
                    <a:pt x="609600" y="491490"/>
                  </a:lnTo>
                  <a:lnTo>
                    <a:pt x="640080" y="514350"/>
                  </a:lnTo>
                  <a:lnTo>
                    <a:pt x="662940" y="483870"/>
                  </a:lnTo>
                  <a:close/>
                </a:path>
                <a:path w="2907029" h="1162050">
                  <a:moveTo>
                    <a:pt x="704215" y="229870"/>
                  </a:moveTo>
                  <a:lnTo>
                    <a:pt x="668020" y="217805"/>
                  </a:lnTo>
                  <a:lnTo>
                    <a:pt x="655955" y="254000"/>
                  </a:lnTo>
                  <a:lnTo>
                    <a:pt x="692150" y="266065"/>
                  </a:lnTo>
                  <a:lnTo>
                    <a:pt x="704215" y="229870"/>
                  </a:lnTo>
                  <a:close/>
                </a:path>
                <a:path w="2907029" h="1162050">
                  <a:moveTo>
                    <a:pt x="723900" y="529590"/>
                  </a:moveTo>
                  <a:lnTo>
                    <a:pt x="693420" y="506730"/>
                  </a:lnTo>
                  <a:lnTo>
                    <a:pt x="670560" y="537210"/>
                  </a:lnTo>
                  <a:lnTo>
                    <a:pt x="701040" y="560070"/>
                  </a:lnTo>
                  <a:lnTo>
                    <a:pt x="723900" y="529590"/>
                  </a:lnTo>
                  <a:close/>
                </a:path>
                <a:path w="2907029" h="1162050">
                  <a:moveTo>
                    <a:pt x="734568" y="57023"/>
                  </a:moveTo>
                  <a:lnTo>
                    <a:pt x="696595" y="53975"/>
                  </a:lnTo>
                  <a:lnTo>
                    <a:pt x="693547" y="92075"/>
                  </a:lnTo>
                  <a:lnTo>
                    <a:pt x="731647" y="94996"/>
                  </a:lnTo>
                  <a:lnTo>
                    <a:pt x="734568" y="57023"/>
                  </a:lnTo>
                  <a:close/>
                </a:path>
                <a:path w="2907029" h="1162050">
                  <a:moveTo>
                    <a:pt x="776478" y="254000"/>
                  </a:moveTo>
                  <a:lnTo>
                    <a:pt x="740410" y="241935"/>
                  </a:lnTo>
                  <a:lnTo>
                    <a:pt x="728345" y="278130"/>
                  </a:lnTo>
                  <a:lnTo>
                    <a:pt x="764413" y="290195"/>
                  </a:lnTo>
                  <a:lnTo>
                    <a:pt x="776478" y="254000"/>
                  </a:lnTo>
                  <a:close/>
                </a:path>
                <a:path w="2907029" h="1162050">
                  <a:moveTo>
                    <a:pt x="784847" y="575310"/>
                  </a:moveTo>
                  <a:lnTo>
                    <a:pt x="754380" y="552450"/>
                  </a:lnTo>
                  <a:lnTo>
                    <a:pt x="731520" y="582930"/>
                  </a:lnTo>
                  <a:lnTo>
                    <a:pt x="762000" y="605790"/>
                  </a:lnTo>
                  <a:lnTo>
                    <a:pt x="784847" y="575310"/>
                  </a:lnTo>
                  <a:close/>
                </a:path>
                <a:path w="2907029" h="1162050">
                  <a:moveTo>
                    <a:pt x="810514" y="62992"/>
                  </a:moveTo>
                  <a:lnTo>
                    <a:pt x="772541" y="60071"/>
                  </a:lnTo>
                  <a:lnTo>
                    <a:pt x="769620" y="98044"/>
                  </a:lnTo>
                  <a:lnTo>
                    <a:pt x="807593" y="100965"/>
                  </a:lnTo>
                  <a:lnTo>
                    <a:pt x="810514" y="62992"/>
                  </a:lnTo>
                  <a:close/>
                </a:path>
                <a:path w="2907029" h="1162050">
                  <a:moveTo>
                    <a:pt x="845820" y="621030"/>
                  </a:moveTo>
                  <a:lnTo>
                    <a:pt x="815340" y="598170"/>
                  </a:lnTo>
                  <a:lnTo>
                    <a:pt x="792480" y="628650"/>
                  </a:lnTo>
                  <a:lnTo>
                    <a:pt x="822947" y="651510"/>
                  </a:lnTo>
                  <a:lnTo>
                    <a:pt x="845820" y="621030"/>
                  </a:lnTo>
                  <a:close/>
                </a:path>
                <a:path w="2907029" h="1162050">
                  <a:moveTo>
                    <a:pt x="848741" y="278130"/>
                  </a:moveTo>
                  <a:lnTo>
                    <a:pt x="812660" y="266065"/>
                  </a:lnTo>
                  <a:lnTo>
                    <a:pt x="800608" y="302133"/>
                  </a:lnTo>
                  <a:lnTo>
                    <a:pt x="836676" y="314198"/>
                  </a:lnTo>
                  <a:lnTo>
                    <a:pt x="848741" y="278130"/>
                  </a:lnTo>
                  <a:close/>
                </a:path>
                <a:path w="2907029" h="1162050">
                  <a:moveTo>
                    <a:pt x="886460" y="68961"/>
                  </a:moveTo>
                  <a:lnTo>
                    <a:pt x="848487" y="66040"/>
                  </a:lnTo>
                  <a:lnTo>
                    <a:pt x="845566" y="104013"/>
                  </a:lnTo>
                  <a:lnTo>
                    <a:pt x="883539" y="107061"/>
                  </a:lnTo>
                  <a:lnTo>
                    <a:pt x="886460" y="68961"/>
                  </a:lnTo>
                  <a:close/>
                </a:path>
                <a:path w="2907029" h="1162050">
                  <a:moveTo>
                    <a:pt x="906780" y="666750"/>
                  </a:moveTo>
                  <a:lnTo>
                    <a:pt x="876300" y="643890"/>
                  </a:lnTo>
                  <a:lnTo>
                    <a:pt x="853440" y="674370"/>
                  </a:lnTo>
                  <a:lnTo>
                    <a:pt x="883920" y="697230"/>
                  </a:lnTo>
                  <a:lnTo>
                    <a:pt x="906780" y="666750"/>
                  </a:lnTo>
                  <a:close/>
                </a:path>
                <a:path w="2907029" h="1162050">
                  <a:moveTo>
                    <a:pt x="921131" y="302133"/>
                  </a:moveTo>
                  <a:lnTo>
                    <a:pt x="884936" y="290195"/>
                  </a:lnTo>
                  <a:lnTo>
                    <a:pt x="872871" y="326263"/>
                  </a:lnTo>
                  <a:lnTo>
                    <a:pt x="909066" y="338328"/>
                  </a:lnTo>
                  <a:lnTo>
                    <a:pt x="921131" y="302133"/>
                  </a:lnTo>
                  <a:close/>
                </a:path>
                <a:path w="2907029" h="1162050">
                  <a:moveTo>
                    <a:pt x="962533" y="75057"/>
                  </a:moveTo>
                  <a:lnTo>
                    <a:pt x="924433" y="72009"/>
                  </a:lnTo>
                  <a:lnTo>
                    <a:pt x="921512" y="109982"/>
                  </a:lnTo>
                  <a:lnTo>
                    <a:pt x="959485" y="113030"/>
                  </a:lnTo>
                  <a:lnTo>
                    <a:pt x="962533" y="75057"/>
                  </a:lnTo>
                  <a:close/>
                </a:path>
                <a:path w="2907029" h="1162050">
                  <a:moveTo>
                    <a:pt x="967740" y="712470"/>
                  </a:moveTo>
                  <a:lnTo>
                    <a:pt x="937260" y="689610"/>
                  </a:lnTo>
                  <a:lnTo>
                    <a:pt x="914400" y="720090"/>
                  </a:lnTo>
                  <a:lnTo>
                    <a:pt x="944880" y="742950"/>
                  </a:lnTo>
                  <a:lnTo>
                    <a:pt x="967740" y="712470"/>
                  </a:lnTo>
                  <a:close/>
                </a:path>
                <a:path w="2907029" h="1162050">
                  <a:moveTo>
                    <a:pt x="993394" y="326263"/>
                  </a:moveTo>
                  <a:lnTo>
                    <a:pt x="957199" y="314198"/>
                  </a:lnTo>
                  <a:lnTo>
                    <a:pt x="945134" y="350393"/>
                  </a:lnTo>
                  <a:lnTo>
                    <a:pt x="981329" y="362458"/>
                  </a:lnTo>
                  <a:lnTo>
                    <a:pt x="993394" y="326263"/>
                  </a:lnTo>
                  <a:close/>
                </a:path>
                <a:path w="2907029" h="1162050">
                  <a:moveTo>
                    <a:pt x="1028700" y="758190"/>
                  </a:moveTo>
                  <a:lnTo>
                    <a:pt x="998220" y="735330"/>
                  </a:lnTo>
                  <a:lnTo>
                    <a:pt x="975360" y="765810"/>
                  </a:lnTo>
                  <a:lnTo>
                    <a:pt x="1005840" y="788670"/>
                  </a:lnTo>
                  <a:lnTo>
                    <a:pt x="1028700" y="758190"/>
                  </a:lnTo>
                  <a:close/>
                </a:path>
                <a:path w="2907029" h="1162050">
                  <a:moveTo>
                    <a:pt x="1038479" y="81026"/>
                  </a:moveTo>
                  <a:lnTo>
                    <a:pt x="1000506" y="77978"/>
                  </a:lnTo>
                  <a:lnTo>
                    <a:pt x="997458" y="115951"/>
                  </a:lnTo>
                  <a:lnTo>
                    <a:pt x="1035431" y="118999"/>
                  </a:lnTo>
                  <a:lnTo>
                    <a:pt x="1038479" y="81026"/>
                  </a:lnTo>
                  <a:close/>
                </a:path>
                <a:path w="2907029" h="1162050">
                  <a:moveTo>
                    <a:pt x="1065657" y="350393"/>
                  </a:moveTo>
                  <a:lnTo>
                    <a:pt x="1029462" y="338328"/>
                  </a:lnTo>
                  <a:lnTo>
                    <a:pt x="1017397" y="374523"/>
                  </a:lnTo>
                  <a:lnTo>
                    <a:pt x="1053592" y="386461"/>
                  </a:lnTo>
                  <a:lnTo>
                    <a:pt x="1065657" y="350393"/>
                  </a:lnTo>
                  <a:close/>
                </a:path>
                <a:path w="2907029" h="1162050">
                  <a:moveTo>
                    <a:pt x="1089660" y="803910"/>
                  </a:moveTo>
                  <a:lnTo>
                    <a:pt x="1059180" y="781050"/>
                  </a:lnTo>
                  <a:lnTo>
                    <a:pt x="1036320" y="811530"/>
                  </a:lnTo>
                  <a:lnTo>
                    <a:pt x="1066800" y="834390"/>
                  </a:lnTo>
                  <a:lnTo>
                    <a:pt x="1089660" y="803910"/>
                  </a:lnTo>
                  <a:close/>
                </a:path>
                <a:path w="2907029" h="1162050">
                  <a:moveTo>
                    <a:pt x="1114425" y="86995"/>
                  </a:moveTo>
                  <a:lnTo>
                    <a:pt x="1076452" y="84074"/>
                  </a:lnTo>
                  <a:lnTo>
                    <a:pt x="1073404" y="122047"/>
                  </a:lnTo>
                  <a:lnTo>
                    <a:pt x="1111377" y="124968"/>
                  </a:lnTo>
                  <a:lnTo>
                    <a:pt x="1114425" y="86995"/>
                  </a:lnTo>
                  <a:close/>
                </a:path>
                <a:path w="2907029" h="1162050">
                  <a:moveTo>
                    <a:pt x="1137920" y="374523"/>
                  </a:moveTo>
                  <a:lnTo>
                    <a:pt x="1101852" y="362458"/>
                  </a:lnTo>
                  <a:lnTo>
                    <a:pt x="1089787" y="398526"/>
                  </a:lnTo>
                  <a:lnTo>
                    <a:pt x="1125855" y="410591"/>
                  </a:lnTo>
                  <a:lnTo>
                    <a:pt x="1137920" y="374523"/>
                  </a:lnTo>
                  <a:close/>
                </a:path>
                <a:path w="2907029" h="1162050">
                  <a:moveTo>
                    <a:pt x="1150620" y="849630"/>
                  </a:moveTo>
                  <a:lnTo>
                    <a:pt x="1120140" y="826770"/>
                  </a:lnTo>
                  <a:lnTo>
                    <a:pt x="1097280" y="857250"/>
                  </a:lnTo>
                  <a:lnTo>
                    <a:pt x="1127760" y="880110"/>
                  </a:lnTo>
                  <a:lnTo>
                    <a:pt x="1150620" y="849630"/>
                  </a:lnTo>
                  <a:close/>
                </a:path>
                <a:path w="2907029" h="1162050">
                  <a:moveTo>
                    <a:pt x="1190371" y="92964"/>
                  </a:moveTo>
                  <a:lnTo>
                    <a:pt x="1152398" y="90043"/>
                  </a:lnTo>
                  <a:lnTo>
                    <a:pt x="1149350" y="128016"/>
                  </a:lnTo>
                  <a:lnTo>
                    <a:pt x="1187323" y="130937"/>
                  </a:lnTo>
                  <a:lnTo>
                    <a:pt x="1190371" y="92964"/>
                  </a:lnTo>
                  <a:close/>
                </a:path>
                <a:path w="2907029" h="1162050">
                  <a:moveTo>
                    <a:pt x="1210183" y="398526"/>
                  </a:moveTo>
                  <a:lnTo>
                    <a:pt x="1174115" y="386461"/>
                  </a:lnTo>
                  <a:lnTo>
                    <a:pt x="1162050" y="422656"/>
                  </a:lnTo>
                  <a:lnTo>
                    <a:pt x="1198245" y="434721"/>
                  </a:lnTo>
                  <a:lnTo>
                    <a:pt x="1210183" y="398526"/>
                  </a:lnTo>
                  <a:close/>
                </a:path>
                <a:path w="2907029" h="1162050">
                  <a:moveTo>
                    <a:pt x="1211580" y="895350"/>
                  </a:moveTo>
                  <a:lnTo>
                    <a:pt x="1181100" y="872490"/>
                  </a:lnTo>
                  <a:lnTo>
                    <a:pt x="1158240" y="902970"/>
                  </a:lnTo>
                  <a:lnTo>
                    <a:pt x="1188720" y="925830"/>
                  </a:lnTo>
                  <a:lnTo>
                    <a:pt x="1211580" y="895350"/>
                  </a:lnTo>
                  <a:close/>
                </a:path>
                <a:path w="2907029" h="1162050">
                  <a:moveTo>
                    <a:pt x="1266317" y="99060"/>
                  </a:moveTo>
                  <a:lnTo>
                    <a:pt x="1228344" y="96012"/>
                  </a:lnTo>
                  <a:lnTo>
                    <a:pt x="1225296" y="133985"/>
                  </a:lnTo>
                  <a:lnTo>
                    <a:pt x="1263269" y="137033"/>
                  </a:lnTo>
                  <a:lnTo>
                    <a:pt x="1266317" y="99060"/>
                  </a:lnTo>
                  <a:close/>
                </a:path>
                <a:path w="2907029" h="1162050">
                  <a:moveTo>
                    <a:pt x="1272540" y="941070"/>
                  </a:moveTo>
                  <a:lnTo>
                    <a:pt x="1242060" y="918210"/>
                  </a:lnTo>
                  <a:lnTo>
                    <a:pt x="1219200" y="948690"/>
                  </a:lnTo>
                  <a:lnTo>
                    <a:pt x="1249680" y="971550"/>
                  </a:lnTo>
                  <a:lnTo>
                    <a:pt x="1272540" y="941070"/>
                  </a:lnTo>
                  <a:close/>
                </a:path>
                <a:path w="2907029" h="1162050">
                  <a:moveTo>
                    <a:pt x="1333500" y="986790"/>
                  </a:moveTo>
                  <a:lnTo>
                    <a:pt x="1303020" y="963930"/>
                  </a:lnTo>
                  <a:lnTo>
                    <a:pt x="1280160" y="994410"/>
                  </a:lnTo>
                  <a:lnTo>
                    <a:pt x="1310640" y="1017270"/>
                  </a:lnTo>
                  <a:lnTo>
                    <a:pt x="1333500" y="986790"/>
                  </a:lnTo>
                  <a:close/>
                </a:path>
                <a:path w="2907029" h="1162050">
                  <a:moveTo>
                    <a:pt x="1342263" y="105029"/>
                  </a:moveTo>
                  <a:lnTo>
                    <a:pt x="1304290" y="101981"/>
                  </a:lnTo>
                  <a:lnTo>
                    <a:pt x="1301369" y="139954"/>
                  </a:lnTo>
                  <a:lnTo>
                    <a:pt x="1339342" y="143002"/>
                  </a:lnTo>
                  <a:lnTo>
                    <a:pt x="1342263" y="105029"/>
                  </a:lnTo>
                  <a:close/>
                </a:path>
                <a:path w="2907029" h="1162050">
                  <a:moveTo>
                    <a:pt x="1383030" y="476250"/>
                  </a:moveTo>
                  <a:lnTo>
                    <a:pt x="1365631" y="458851"/>
                  </a:lnTo>
                  <a:lnTo>
                    <a:pt x="1292606" y="385826"/>
                  </a:lnTo>
                  <a:lnTo>
                    <a:pt x="1280579" y="421995"/>
                  </a:lnTo>
                  <a:lnTo>
                    <a:pt x="1246378" y="410591"/>
                  </a:lnTo>
                  <a:lnTo>
                    <a:pt x="1234313" y="446786"/>
                  </a:lnTo>
                  <a:lnTo>
                    <a:pt x="1268539" y="458203"/>
                  </a:lnTo>
                  <a:lnTo>
                    <a:pt x="1256538" y="494284"/>
                  </a:lnTo>
                  <a:lnTo>
                    <a:pt x="1383030" y="476250"/>
                  </a:lnTo>
                  <a:close/>
                </a:path>
                <a:path w="2907029" h="1162050">
                  <a:moveTo>
                    <a:pt x="1394460" y="1032510"/>
                  </a:moveTo>
                  <a:lnTo>
                    <a:pt x="1363980" y="1009650"/>
                  </a:lnTo>
                  <a:lnTo>
                    <a:pt x="1341120" y="1040130"/>
                  </a:lnTo>
                  <a:lnTo>
                    <a:pt x="1371600" y="1062990"/>
                  </a:lnTo>
                  <a:lnTo>
                    <a:pt x="1394460" y="1032510"/>
                  </a:lnTo>
                  <a:close/>
                </a:path>
                <a:path w="2907029" h="1162050">
                  <a:moveTo>
                    <a:pt x="1418209" y="110998"/>
                  </a:moveTo>
                  <a:lnTo>
                    <a:pt x="1380236" y="107950"/>
                  </a:lnTo>
                  <a:lnTo>
                    <a:pt x="1377315" y="146050"/>
                  </a:lnTo>
                  <a:lnTo>
                    <a:pt x="1415288" y="148971"/>
                  </a:lnTo>
                  <a:lnTo>
                    <a:pt x="1418209" y="110998"/>
                  </a:lnTo>
                  <a:close/>
                </a:path>
                <a:path w="2907029" h="1162050">
                  <a:moveTo>
                    <a:pt x="1494155" y="116967"/>
                  </a:moveTo>
                  <a:lnTo>
                    <a:pt x="1456182" y="114046"/>
                  </a:lnTo>
                  <a:lnTo>
                    <a:pt x="1453261" y="152019"/>
                  </a:lnTo>
                  <a:lnTo>
                    <a:pt x="1491234" y="154940"/>
                  </a:lnTo>
                  <a:lnTo>
                    <a:pt x="1494155" y="116967"/>
                  </a:lnTo>
                  <a:close/>
                </a:path>
                <a:path w="2907029" h="1162050">
                  <a:moveTo>
                    <a:pt x="1535430" y="1162050"/>
                  </a:moveTo>
                  <a:lnTo>
                    <a:pt x="1478280" y="1047750"/>
                  </a:lnTo>
                  <a:lnTo>
                    <a:pt x="1455420" y="1078230"/>
                  </a:lnTo>
                  <a:lnTo>
                    <a:pt x="1424940" y="1055370"/>
                  </a:lnTo>
                  <a:lnTo>
                    <a:pt x="1402080" y="1085850"/>
                  </a:lnTo>
                  <a:lnTo>
                    <a:pt x="1432560" y="1108710"/>
                  </a:lnTo>
                  <a:lnTo>
                    <a:pt x="1409700" y="1139190"/>
                  </a:lnTo>
                  <a:lnTo>
                    <a:pt x="1535430" y="1162050"/>
                  </a:lnTo>
                  <a:close/>
                </a:path>
                <a:path w="2907029" h="1162050">
                  <a:moveTo>
                    <a:pt x="1570228" y="122936"/>
                  </a:moveTo>
                  <a:lnTo>
                    <a:pt x="1532255" y="120015"/>
                  </a:lnTo>
                  <a:lnTo>
                    <a:pt x="1529207" y="157988"/>
                  </a:lnTo>
                  <a:lnTo>
                    <a:pt x="1567180" y="161036"/>
                  </a:lnTo>
                  <a:lnTo>
                    <a:pt x="1570228" y="122936"/>
                  </a:lnTo>
                  <a:close/>
                </a:path>
                <a:path w="2907029" h="1162050">
                  <a:moveTo>
                    <a:pt x="1646174" y="129032"/>
                  </a:moveTo>
                  <a:lnTo>
                    <a:pt x="1608201" y="125984"/>
                  </a:lnTo>
                  <a:lnTo>
                    <a:pt x="1605153" y="163957"/>
                  </a:lnTo>
                  <a:lnTo>
                    <a:pt x="1643126" y="167005"/>
                  </a:lnTo>
                  <a:lnTo>
                    <a:pt x="1646174" y="129032"/>
                  </a:lnTo>
                  <a:close/>
                </a:path>
                <a:path w="2907029" h="1162050">
                  <a:moveTo>
                    <a:pt x="1722120" y="135001"/>
                  </a:moveTo>
                  <a:lnTo>
                    <a:pt x="1684147" y="131953"/>
                  </a:lnTo>
                  <a:lnTo>
                    <a:pt x="1681099" y="169926"/>
                  </a:lnTo>
                  <a:lnTo>
                    <a:pt x="1719072" y="172974"/>
                  </a:lnTo>
                  <a:lnTo>
                    <a:pt x="1722120" y="135001"/>
                  </a:lnTo>
                  <a:close/>
                </a:path>
                <a:path w="2907029" h="1162050">
                  <a:moveTo>
                    <a:pt x="1798066" y="140970"/>
                  </a:moveTo>
                  <a:lnTo>
                    <a:pt x="1760093" y="138049"/>
                  </a:lnTo>
                  <a:lnTo>
                    <a:pt x="1757045" y="176022"/>
                  </a:lnTo>
                  <a:lnTo>
                    <a:pt x="1795018" y="178943"/>
                  </a:lnTo>
                  <a:lnTo>
                    <a:pt x="1798066" y="140970"/>
                  </a:lnTo>
                  <a:close/>
                </a:path>
                <a:path w="2907029" h="1162050">
                  <a:moveTo>
                    <a:pt x="1874012" y="146939"/>
                  </a:moveTo>
                  <a:lnTo>
                    <a:pt x="1836039" y="144018"/>
                  </a:lnTo>
                  <a:lnTo>
                    <a:pt x="1833118" y="181991"/>
                  </a:lnTo>
                  <a:lnTo>
                    <a:pt x="1871091" y="184912"/>
                  </a:lnTo>
                  <a:lnTo>
                    <a:pt x="1874012" y="146939"/>
                  </a:lnTo>
                  <a:close/>
                </a:path>
                <a:path w="2907029" h="1162050">
                  <a:moveTo>
                    <a:pt x="1949958" y="153035"/>
                  </a:moveTo>
                  <a:lnTo>
                    <a:pt x="1911985" y="149987"/>
                  </a:lnTo>
                  <a:lnTo>
                    <a:pt x="1909064" y="187960"/>
                  </a:lnTo>
                  <a:lnTo>
                    <a:pt x="1947037" y="191008"/>
                  </a:lnTo>
                  <a:lnTo>
                    <a:pt x="1949958" y="153035"/>
                  </a:lnTo>
                  <a:close/>
                </a:path>
                <a:path w="2907029" h="1162050">
                  <a:moveTo>
                    <a:pt x="2025904" y="159004"/>
                  </a:moveTo>
                  <a:lnTo>
                    <a:pt x="1987931" y="155956"/>
                  </a:lnTo>
                  <a:lnTo>
                    <a:pt x="1985010" y="193929"/>
                  </a:lnTo>
                  <a:lnTo>
                    <a:pt x="2022983" y="196977"/>
                  </a:lnTo>
                  <a:lnTo>
                    <a:pt x="2025904" y="159004"/>
                  </a:lnTo>
                  <a:close/>
                </a:path>
                <a:path w="2907029" h="1162050">
                  <a:moveTo>
                    <a:pt x="2101977" y="164973"/>
                  </a:moveTo>
                  <a:lnTo>
                    <a:pt x="2064004" y="161925"/>
                  </a:lnTo>
                  <a:lnTo>
                    <a:pt x="2060956" y="199898"/>
                  </a:lnTo>
                  <a:lnTo>
                    <a:pt x="2098929" y="202946"/>
                  </a:lnTo>
                  <a:lnTo>
                    <a:pt x="2101977" y="164973"/>
                  </a:lnTo>
                  <a:close/>
                </a:path>
                <a:path w="2907029" h="1162050">
                  <a:moveTo>
                    <a:pt x="2177923" y="170942"/>
                  </a:moveTo>
                  <a:lnTo>
                    <a:pt x="2139950" y="168021"/>
                  </a:lnTo>
                  <a:lnTo>
                    <a:pt x="2136902" y="205994"/>
                  </a:lnTo>
                  <a:lnTo>
                    <a:pt x="2174875" y="208915"/>
                  </a:lnTo>
                  <a:lnTo>
                    <a:pt x="2177923" y="170942"/>
                  </a:lnTo>
                  <a:close/>
                </a:path>
                <a:path w="2907029" h="1162050">
                  <a:moveTo>
                    <a:pt x="2253869" y="176911"/>
                  </a:moveTo>
                  <a:lnTo>
                    <a:pt x="2215896" y="173990"/>
                  </a:lnTo>
                  <a:lnTo>
                    <a:pt x="2212848" y="211963"/>
                  </a:lnTo>
                  <a:lnTo>
                    <a:pt x="2250821" y="215011"/>
                  </a:lnTo>
                  <a:lnTo>
                    <a:pt x="2253869" y="176911"/>
                  </a:lnTo>
                  <a:close/>
                </a:path>
                <a:path w="2907029" h="1162050">
                  <a:moveTo>
                    <a:pt x="2329815" y="183007"/>
                  </a:moveTo>
                  <a:lnTo>
                    <a:pt x="2291842" y="179959"/>
                  </a:lnTo>
                  <a:lnTo>
                    <a:pt x="2288794" y="217932"/>
                  </a:lnTo>
                  <a:lnTo>
                    <a:pt x="2326767" y="220980"/>
                  </a:lnTo>
                  <a:lnTo>
                    <a:pt x="2329815" y="183007"/>
                  </a:lnTo>
                  <a:close/>
                </a:path>
                <a:path w="2907029" h="1162050">
                  <a:moveTo>
                    <a:pt x="2405761" y="188976"/>
                  </a:moveTo>
                  <a:lnTo>
                    <a:pt x="2367788" y="185928"/>
                  </a:lnTo>
                  <a:lnTo>
                    <a:pt x="2364740" y="223901"/>
                  </a:lnTo>
                  <a:lnTo>
                    <a:pt x="2402840" y="226949"/>
                  </a:lnTo>
                  <a:lnTo>
                    <a:pt x="2405761" y="188976"/>
                  </a:lnTo>
                  <a:close/>
                </a:path>
                <a:path w="2907029" h="1162050">
                  <a:moveTo>
                    <a:pt x="2481707" y="194945"/>
                  </a:moveTo>
                  <a:lnTo>
                    <a:pt x="2443734" y="192024"/>
                  </a:lnTo>
                  <a:lnTo>
                    <a:pt x="2440813" y="229997"/>
                  </a:lnTo>
                  <a:lnTo>
                    <a:pt x="2478786" y="232918"/>
                  </a:lnTo>
                  <a:lnTo>
                    <a:pt x="2481707" y="194945"/>
                  </a:lnTo>
                  <a:close/>
                </a:path>
                <a:path w="2907029" h="1162050">
                  <a:moveTo>
                    <a:pt x="2557653" y="200914"/>
                  </a:moveTo>
                  <a:lnTo>
                    <a:pt x="2519680" y="197993"/>
                  </a:lnTo>
                  <a:lnTo>
                    <a:pt x="2516759" y="235966"/>
                  </a:lnTo>
                  <a:lnTo>
                    <a:pt x="2554732" y="238887"/>
                  </a:lnTo>
                  <a:lnTo>
                    <a:pt x="2557653" y="200914"/>
                  </a:lnTo>
                  <a:close/>
                </a:path>
                <a:path w="2907029" h="1162050">
                  <a:moveTo>
                    <a:pt x="2633726" y="207010"/>
                  </a:moveTo>
                  <a:lnTo>
                    <a:pt x="2595753" y="203962"/>
                  </a:lnTo>
                  <a:lnTo>
                    <a:pt x="2592705" y="241935"/>
                  </a:lnTo>
                  <a:lnTo>
                    <a:pt x="2630678" y="244983"/>
                  </a:lnTo>
                  <a:lnTo>
                    <a:pt x="2633726" y="207010"/>
                  </a:lnTo>
                  <a:close/>
                </a:path>
                <a:path w="2907029" h="1162050">
                  <a:moveTo>
                    <a:pt x="2709672" y="212979"/>
                  </a:moveTo>
                  <a:lnTo>
                    <a:pt x="2671699" y="209931"/>
                  </a:lnTo>
                  <a:lnTo>
                    <a:pt x="2668651" y="247904"/>
                  </a:lnTo>
                  <a:lnTo>
                    <a:pt x="2706624" y="250952"/>
                  </a:lnTo>
                  <a:lnTo>
                    <a:pt x="2709672" y="212979"/>
                  </a:lnTo>
                  <a:close/>
                </a:path>
                <a:path w="2907029" h="1162050">
                  <a:moveTo>
                    <a:pt x="2785618" y="218948"/>
                  </a:moveTo>
                  <a:lnTo>
                    <a:pt x="2747645" y="215900"/>
                  </a:lnTo>
                  <a:lnTo>
                    <a:pt x="2744597" y="253873"/>
                  </a:lnTo>
                  <a:lnTo>
                    <a:pt x="2782570" y="256921"/>
                  </a:lnTo>
                  <a:lnTo>
                    <a:pt x="2785618" y="218948"/>
                  </a:lnTo>
                  <a:close/>
                </a:path>
                <a:path w="2907029" h="1162050">
                  <a:moveTo>
                    <a:pt x="2907030" y="247650"/>
                  </a:moveTo>
                  <a:lnTo>
                    <a:pt x="2797556" y="181737"/>
                  </a:lnTo>
                  <a:lnTo>
                    <a:pt x="2788539" y="295656"/>
                  </a:lnTo>
                  <a:lnTo>
                    <a:pt x="2907030" y="247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279395" y="3151378"/>
            <a:ext cx="1651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Support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Vectors</a:t>
            </a:r>
            <a:endParaRPr>
              <a:latin typeface="Arial"/>
              <a:cs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D7161E-594A-E5F1-75C0-FF53EA04E422}"/>
              </a:ext>
            </a:extLst>
          </p:cNvPr>
          <p:cNvSpPr txBox="1"/>
          <p:nvPr/>
        </p:nvSpPr>
        <p:spPr>
          <a:xfrm>
            <a:off x="8148638" y="1700033"/>
            <a:ext cx="4304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70534">
              <a:spcBef>
                <a:spcPts val="670"/>
              </a:spcBef>
              <a:tabLst>
                <a:tab pos="355600" algn="l"/>
              </a:tabLst>
            </a:pPr>
            <a:r>
              <a:rPr lang="en-US" sz="2400" dirty="0">
                <a:latin typeface="+mn-lt"/>
              </a:rPr>
              <a:t>Training set is effectively reduced to a relatively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small number of support vectors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BD189-DEE3-AD36-6A16-041752EB7FD8}"/>
              </a:ext>
            </a:extLst>
          </p:cNvPr>
          <p:cNvSpPr txBox="1"/>
          <p:nvPr/>
        </p:nvSpPr>
        <p:spPr>
          <a:xfrm>
            <a:off x="-16832" y="4397382"/>
            <a:ext cx="3184634" cy="199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2225">
              <a:lnSpc>
                <a:spcPct val="140100"/>
              </a:lnSpc>
              <a:spcBef>
                <a:spcPts val="475"/>
              </a:spcBef>
              <a:tabLst>
                <a:tab pos="355600" algn="l"/>
              </a:tabLst>
            </a:pPr>
            <a:r>
              <a:rPr lang="en-US" sz="1800" dirty="0">
                <a:latin typeface="+mn-lt"/>
              </a:rPr>
              <a:t>If all other training examples (besides support vectors) are removed and the training is repeated, the same separating hyperplane would be found</a:t>
            </a:r>
          </a:p>
        </p:txBody>
      </p:sp>
    </p:spTree>
    <p:extLst>
      <p:ext uri="{BB962C8B-B14F-4D97-AF65-F5344CB8AC3E}">
        <p14:creationId xmlns:p14="http://schemas.microsoft.com/office/powerpoint/2010/main" val="416263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9AF7-A77E-9508-0E17-1703DEF6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Markov-Decision Process in </a:t>
            </a:r>
            <a:br>
              <a:rPr lang="en-US" dirty="0"/>
            </a:br>
            <a:r>
              <a:rPr lang="en-US" dirty="0"/>
              <a:t>Reinforcement 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622F-89FA-EAC6-BFAB-617CD33F8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1690688"/>
            <a:ext cx="7402286" cy="51673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Markov Decision Process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US" dirty="0"/>
              <a:t>MDPs are the </a:t>
            </a:r>
            <a:r>
              <a:rPr lang="en-US" dirty="0">
                <a:solidFill>
                  <a:srgbClr val="FF0000"/>
                </a:solidFill>
              </a:rPr>
              <a:t>Markov chains with rewards </a:t>
            </a:r>
            <a:r>
              <a:rPr lang="en-US" dirty="0"/>
              <a:t>as values. Agent get a value when it moves from one state to another by doing one action.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Rewards</a:t>
            </a:r>
            <a:r>
              <a:rPr lang="en-US" dirty="0"/>
              <a:t> are the numerical values that the agent receives on performing </a:t>
            </a:r>
            <a:r>
              <a:rPr lang="en-US" dirty="0">
                <a:solidFill>
                  <a:srgbClr val="FF0000"/>
                </a:solidFill>
              </a:rPr>
              <a:t>some action at some state</a:t>
            </a:r>
            <a:r>
              <a:rPr lang="en-US" dirty="0"/>
              <a:t>(s) in the environment. The numerical value can be positive or negative (penalty) based on the actions of the agent.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policy</a:t>
            </a:r>
            <a:r>
              <a:rPr lang="en-US" dirty="0"/>
              <a:t> is a probability distribution over the set of actions A, given the current state S. It gives the probability of picking an action a at state 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Reinforcement learning, the aim is </a:t>
            </a:r>
            <a:r>
              <a:rPr lang="en-US" dirty="0">
                <a:solidFill>
                  <a:srgbClr val="FF0000"/>
                </a:solidFill>
              </a:rPr>
              <a:t>picking the policy that maximizing the cumulative reward </a:t>
            </a:r>
            <a:r>
              <a:rPr lang="en-US" dirty="0"/>
              <a:t>(all the rewards agent receives from the environment) instead of, the reward agent receives from the current state(also called immediate reward).</a:t>
            </a:r>
          </a:p>
        </p:txBody>
      </p:sp>
      <p:pic>
        <p:nvPicPr>
          <p:cNvPr id="6" name="Picture 5" descr="A diagram of a person's life cycle&#10;&#10;Description automatically generated">
            <a:extLst>
              <a:ext uri="{FF2B5EF4-FFF2-40B4-BE49-F238E27FC236}">
                <a16:creationId xmlns:a16="http://schemas.microsoft.com/office/drawing/2014/main" id="{D6FA10B4-6FEF-FBF5-417F-2D60921D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33" y="1819525"/>
            <a:ext cx="3629025" cy="1257300"/>
          </a:xfrm>
          <a:prstGeom prst="rect">
            <a:avLst/>
          </a:prstGeom>
        </p:spPr>
      </p:pic>
      <p:pic>
        <p:nvPicPr>
          <p:cNvPr id="8" name="Picture 7" descr="A diagram of a moving process&#10;&#10;Description automatically generated">
            <a:extLst>
              <a:ext uri="{FF2B5EF4-FFF2-40B4-BE49-F238E27FC236}">
                <a16:creationId xmlns:a16="http://schemas.microsoft.com/office/drawing/2014/main" id="{88B56EAC-0A25-3727-79D7-B2621788E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65" y="3205662"/>
            <a:ext cx="4082959" cy="35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8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6FF9914E-EF8E-B1B9-0C38-1358EA12F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16694"/>
            <a:ext cx="10515600" cy="1325563"/>
          </a:xfrm>
        </p:spPr>
        <p:txBody>
          <a:bodyPr/>
          <a:lstStyle/>
          <a:p>
            <a:pPr algn="ctr"/>
            <a:r>
              <a:rPr lang="en-US" altLang="en-US" dirty="0"/>
              <a:t>Dimensionality Reduction </a:t>
            </a:r>
          </a:p>
        </p:txBody>
      </p:sp>
      <p:sp>
        <p:nvSpPr>
          <p:cNvPr id="9220" name="Content Placeholder 2">
            <a:extLst>
              <a:ext uri="{FF2B5EF4-FFF2-40B4-BE49-F238E27FC236}">
                <a16:creationId xmlns:a16="http://schemas.microsoft.com/office/drawing/2014/main" id="{09FDC968-1F7D-8691-CC6B-886F89FFAD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43075" y="1046163"/>
            <a:ext cx="4800600" cy="2808287"/>
          </a:xfrm>
        </p:spPr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b="1" dirty="0"/>
              <a:t>Feature extraction</a:t>
            </a:r>
            <a:r>
              <a:rPr lang="en-US" altLang="en-US" dirty="0"/>
              <a:t>: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C00000"/>
                </a:solidFill>
              </a:rPr>
              <a:t>creates</a:t>
            </a:r>
            <a:r>
              <a:rPr lang="en-US" altLang="en-US" dirty="0"/>
              <a:t> a new set of features from the original features through some </a:t>
            </a:r>
            <a:r>
              <a:rPr lang="en-US" altLang="en-US" dirty="0">
                <a:solidFill>
                  <a:srgbClr val="C00000"/>
                </a:solidFill>
              </a:rPr>
              <a:t>transformation</a:t>
            </a:r>
            <a:r>
              <a:rPr lang="en-US" altLang="en-US" dirty="0"/>
              <a:t> 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</p:txBody>
      </p:sp>
      <p:graphicFrame>
        <p:nvGraphicFramePr>
          <p:cNvPr id="12293" name="Object 1">
            <a:extLst>
              <a:ext uri="{FF2B5EF4-FFF2-40B4-BE49-F238E27FC236}">
                <a16:creationId xmlns:a16="http://schemas.microsoft.com/office/drawing/2014/main" id="{09B85508-C529-E2FE-D850-C1CAE9F32E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7888" y="3079750"/>
          <a:ext cx="2212975" cy="302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900" imgH="1854200" progId="Equation.DSMT4">
                  <p:embed/>
                </p:oleObj>
              </mc:Choice>
              <mc:Fallback>
                <p:oleObj name="Equation" r:id="rId3" imgW="1358900" imgH="1854200" progId="Equation.DSMT4">
                  <p:embed/>
                  <p:pic>
                    <p:nvPicPr>
                      <p:cNvPr id="12293" name="Object 1">
                        <a:extLst>
                          <a:ext uri="{FF2B5EF4-FFF2-40B4-BE49-F238E27FC236}">
                            <a16:creationId xmlns:a16="http://schemas.microsoft.com/office/drawing/2014/main" id="{09B85508-C529-E2FE-D850-C1CAE9F32E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7888" y="3079750"/>
                        <a:ext cx="2212975" cy="302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">
            <a:extLst>
              <a:ext uri="{FF2B5EF4-FFF2-40B4-BE49-F238E27FC236}">
                <a16:creationId xmlns:a16="http://schemas.microsoft.com/office/drawing/2014/main" id="{8B706EBA-34DC-6423-D472-495967AC29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3025" y="3554413"/>
          <a:ext cx="2587625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39900" imgH="1854200" progId="Equation.DSMT4">
                  <p:embed/>
                </p:oleObj>
              </mc:Choice>
              <mc:Fallback>
                <p:oleObj name="Equation" r:id="rId5" imgW="1739900" imgH="1854200" progId="Equation.DSMT4">
                  <p:embed/>
                  <p:pic>
                    <p:nvPicPr>
                      <p:cNvPr id="9222" name="Object 1">
                        <a:extLst>
                          <a:ext uri="{FF2B5EF4-FFF2-40B4-BE49-F238E27FC236}">
                            <a16:creationId xmlns:a16="http://schemas.microsoft.com/office/drawing/2014/main" id="{8B706EBA-34DC-6423-D472-495967AC29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025" y="3554413"/>
                        <a:ext cx="2587625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E06D4BA-AB92-BF73-9A77-C32CB0B2501B}"/>
              </a:ext>
            </a:extLst>
          </p:cNvPr>
          <p:cNvSpPr/>
          <p:nvPr/>
        </p:nvSpPr>
        <p:spPr>
          <a:xfrm>
            <a:off x="6535738" y="1422400"/>
            <a:ext cx="38608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sz="2400" b="1" dirty="0">
                <a:latin typeface="+mn-lt"/>
              </a:rPr>
              <a:t>Feature selection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chooses</a:t>
            </a:r>
            <a:r>
              <a:rPr lang="en-US" sz="2400" dirty="0">
                <a:latin typeface="+mn-lt"/>
              </a:rPr>
              <a:t> a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subset</a:t>
            </a:r>
            <a:r>
              <a:rPr lang="en-US" sz="2400" dirty="0">
                <a:latin typeface="+mn-lt"/>
              </a:rPr>
              <a:t> of the original features.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6F88BA-6284-02DE-B550-08CCF1233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25" y="3303587"/>
            <a:ext cx="2587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Transformation</a:t>
            </a:r>
            <a:r>
              <a:rPr lang="en-US" altLang="en-US" dirty="0"/>
              <a:t> could be linear or non-linear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C3C4E8-D4C5-FE4B-3B2F-95ED7864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8563" y="5786438"/>
            <a:ext cx="4780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K&lt;D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6C89-D8B9-8E7E-DCA9-14B03E4E15F5}"/>
              </a:ext>
            </a:extLst>
          </p:cNvPr>
          <p:cNvSpPr txBox="1"/>
          <p:nvPr/>
        </p:nvSpPr>
        <p:spPr>
          <a:xfrm>
            <a:off x="1698625" y="6440488"/>
            <a:ext cx="5768975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</a:rPr>
              <a:t>Linear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 transformations are particularly attractive because they are </a:t>
            </a:r>
            <a:r>
              <a:rPr lang="en-US" sz="1200" dirty="0">
                <a:solidFill>
                  <a:srgbClr val="C00000"/>
                </a:solidFill>
                <a:latin typeface="+mn-lt"/>
              </a:rPr>
              <a:t>analytically tractable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ABC2F-24C1-52D8-1BE5-22D86044A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330" y="1690688"/>
            <a:ext cx="6943725" cy="506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89352-E259-CD7F-1F41-6FEF2DCC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Feature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1C347-86FB-80CB-4C7C-357AB1EB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50" y="1825625"/>
            <a:ext cx="429084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Independent of the model    </a:t>
            </a:r>
            <a:r>
              <a:rPr lang="en-US" sz="2400" dirty="0"/>
              <a:t>(e.g., </a:t>
            </a:r>
            <a:r>
              <a:rPr lang="en-US" altLang="en-US" sz="2400" dirty="0"/>
              <a:t>dependency with the class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Maximize accuracy of the model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Embed</a:t>
            </a:r>
            <a:r>
              <a:rPr lang="en-US" altLang="en-US" sz="2400" dirty="0"/>
              <a:t> feature selection in the </a:t>
            </a:r>
            <a:r>
              <a:rPr lang="en-US" altLang="en-US" sz="2400" dirty="0">
                <a:solidFill>
                  <a:srgbClr val="C00000"/>
                </a:solidFill>
              </a:rPr>
              <a:t>training </a:t>
            </a:r>
            <a:r>
              <a:rPr lang="en-US" altLang="en-US" sz="2400" dirty="0"/>
              <a:t>of the model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2217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10300C-2219-7158-14FD-33192A9EC010}"/>
              </a:ext>
            </a:extLst>
          </p:cNvPr>
          <p:cNvSpPr/>
          <p:nvPr/>
        </p:nvSpPr>
        <p:spPr>
          <a:xfrm>
            <a:off x="3638599" y="4205222"/>
            <a:ext cx="956440" cy="43092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4" name="Title 1">
            <a:extLst>
              <a:ext uri="{FF2B5EF4-FFF2-40B4-BE49-F238E27FC236}">
                <a16:creationId xmlns:a16="http://schemas.microsoft.com/office/drawing/2014/main" id="{01C3BC6B-EF1E-5EAF-3FCF-89EF91242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Subset Selection in Wrapper</a:t>
            </a:r>
            <a:r>
              <a:rPr lang="en-US" altLang="en-US" b="1" dirty="0"/>
              <a:t> </a:t>
            </a:r>
            <a:r>
              <a:rPr lang="en-US" altLang="en-US" dirty="0"/>
              <a:t>- Forward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B76E-CD1B-D2A9-765E-76DB893BB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296" y="5475934"/>
            <a:ext cx="35067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}	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9C55E-A8B5-C844-9EB4-360A9DE756E4}"/>
              </a:ext>
            </a:extLst>
          </p:cNvPr>
          <p:cNvCxnSpPr/>
          <p:nvPr/>
        </p:nvCxnSpPr>
        <p:spPr>
          <a:xfrm flipH="1" flipV="1">
            <a:off x="2826483" y="4747272"/>
            <a:ext cx="996950" cy="788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CC876D-14AE-75D0-0E08-2B7096F8CAE1}"/>
              </a:ext>
            </a:extLst>
          </p:cNvPr>
          <p:cNvCxnSpPr/>
          <p:nvPr/>
        </p:nvCxnSpPr>
        <p:spPr>
          <a:xfrm flipH="1" flipV="1">
            <a:off x="3823433" y="4636147"/>
            <a:ext cx="6350" cy="900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B0B005-1DBE-51CE-2858-F604F9CBB6B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845658" y="4710759"/>
            <a:ext cx="1424782" cy="82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91BBE5-3DE5-00B8-5897-34139A823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846" y="4234509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345C0F-08B2-2863-D127-53B94693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08" y="4158309"/>
            <a:ext cx="122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0C5BC-0E51-84F5-F3A4-021AA88AB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458" y="4248797"/>
            <a:ext cx="1223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5B92D-86AA-FDF8-5192-B7F79902E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439" y="5488209"/>
            <a:ext cx="47191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AC(x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&gt; AC(x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, AC(x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), AC(x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97DCE-12ED-6E9F-629A-1EF6BD4B5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439" y="4176024"/>
            <a:ext cx="48651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AC(x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&gt; AC(x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), AC(x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 AC(x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  &gt;&gt; AC(x2)</a:t>
            </a:r>
            <a:endParaRPr lang="en-IN" altLang="en-US" sz="1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90F5D5-C86A-1158-DD66-87CC1519D5E6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3521808" y="3328047"/>
            <a:ext cx="611188" cy="830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C45EE-8C15-1937-74A9-4846FD7F513A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V="1">
            <a:off x="4133790" y="3304234"/>
            <a:ext cx="958850" cy="854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1E5F7-46E6-F535-8568-870902C3B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871" y="2842272"/>
            <a:ext cx="16335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5805B-98E4-5DBA-692A-8B3ED448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033" y="2861322"/>
            <a:ext cx="1684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D4928-A936-5893-FA93-89D2178A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65" y="2844224"/>
            <a:ext cx="383433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AC(x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&gt; AC(x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AC(x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 near AC(x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16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Stops since improvement is not significant</a:t>
            </a:r>
            <a:endParaRPr lang="en-US" altLang="en-US" sz="1600" dirty="0">
              <a:solidFill>
                <a:schemeClr val="accent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1" name="TextBox 4">
            <a:extLst>
              <a:ext uri="{FF2B5EF4-FFF2-40B4-BE49-F238E27FC236}">
                <a16:creationId xmlns:a16="http://schemas.microsoft.com/office/drawing/2014/main" id="{C74C2F22-7152-724E-7E25-B24A59CBD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65" y="6488668"/>
            <a:ext cx="4938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latin typeface="Times New Roman" panose="02020603050405020304" pitchFamily="18" charset="0"/>
              </a:rPr>
              <a:t>Ac (x): Accuracy of the model using feature(s) x</a:t>
            </a:r>
            <a:endParaRPr lang="en-US" altLang="en-US" dirty="0"/>
          </a:p>
        </p:txBody>
      </p:sp>
      <p:sp>
        <p:nvSpPr>
          <p:cNvPr id="28692" name="Arrow: Up 6">
            <a:extLst>
              <a:ext uri="{FF2B5EF4-FFF2-40B4-BE49-F238E27FC236}">
                <a16:creationId xmlns:a16="http://schemas.microsoft.com/office/drawing/2014/main" id="{1EBBD27E-D6F4-8E57-36EA-B3EFABEA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02" y="1983292"/>
            <a:ext cx="773112" cy="4690042"/>
          </a:xfrm>
          <a:prstGeom prst="up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23E48-744C-941A-C163-D1FBB30B1A34}"/>
              </a:ext>
            </a:extLst>
          </p:cNvPr>
          <p:cNvSpPr txBox="1"/>
          <p:nvPr/>
        </p:nvSpPr>
        <p:spPr>
          <a:xfrm>
            <a:off x="2414568" y="6046833"/>
            <a:ext cx="4355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AC(x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= 40%   AC(x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= 50%   AC(x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= 45%</a:t>
            </a:r>
            <a:r>
              <a:rPr lang="en-US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   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AC(x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= 30%</a:t>
            </a:r>
          </a:p>
          <a:p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62C88-181A-9936-0762-C9BD19ACF84F}"/>
              </a:ext>
            </a:extLst>
          </p:cNvPr>
          <p:cNvSpPr txBox="1"/>
          <p:nvPr/>
        </p:nvSpPr>
        <p:spPr>
          <a:xfrm>
            <a:off x="2544338" y="4717340"/>
            <a:ext cx="4355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AC(x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= 55%    AC(x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= 60%    AC(x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= 45%</a:t>
            </a:r>
          </a:p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3E4432-6599-3A35-2660-8DE8CEA1EB91}"/>
              </a:ext>
            </a:extLst>
          </p:cNvPr>
          <p:cNvSpPr txBox="1"/>
          <p:nvPr/>
        </p:nvSpPr>
        <p:spPr>
          <a:xfrm>
            <a:off x="2718200" y="3409382"/>
            <a:ext cx="4355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AC(x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= 61%           AC(x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2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= 60%</a:t>
            </a:r>
          </a:p>
          <a:p>
            <a:endParaRPr lang="en-US" sz="1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>
            <a:extLst>
              <a:ext uri="{FF2B5EF4-FFF2-40B4-BE49-F238E27FC236}">
                <a16:creationId xmlns:a16="http://schemas.microsoft.com/office/drawing/2014/main" id="{A34869F5-6F27-D062-0F33-617C5977E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724" y="270532"/>
            <a:ext cx="10515600" cy="1325563"/>
          </a:xfrm>
        </p:spPr>
        <p:txBody>
          <a:bodyPr/>
          <a:lstStyle/>
          <a:p>
            <a:pPr algn="ctr"/>
            <a:r>
              <a:rPr lang="en-US" altLang="en-US" dirty="0"/>
              <a:t>Feature Extraction - PCA vs LDA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0AC4CC-34A1-7502-888F-17A257B921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1810" y="1379167"/>
            <a:ext cx="8918960" cy="2254882"/>
          </a:xfrm>
          <a:solidFill>
            <a:srgbClr val="FFFFFF"/>
          </a:solidFill>
        </p:spPr>
        <p:txBody>
          <a:bodyPr wrap="square" lIns="142830" tIns="0" rIns="0" bIns="95220" anchor="ctr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C00000"/>
                </a:solidFill>
              </a:rPr>
              <a:t>PCA</a:t>
            </a:r>
            <a:r>
              <a:rPr lang="en-US" altLang="en-US" sz="2400" dirty="0"/>
              <a:t> creates new variables which maximally explain the </a:t>
            </a:r>
            <a:r>
              <a:rPr lang="en-US" altLang="en-US" sz="2400" dirty="0">
                <a:solidFill>
                  <a:srgbClr val="C00000"/>
                </a:solidFill>
              </a:rPr>
              <a:t>variance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C00000"/>
                </a:solidFill>
              </a:rPr>
              <a:t>LDA</a:t>
            </a:r>
            <a:r>
              <a:rPr lang="en-US" altLang="en-US" sz="2400" dirty="0"/>
              <a:t> creates new variables which maximizes </a:t>
            </a:r>
            <a:r>
              <a:rPr lang="en-US" altLang="en-US" sz="2400" dirty="0">
                <a:solidFill>
                  <a:srgbClr val="C00000"/>
                </a:solidFill>
              </a:rPr>
              <a:t>class separability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C00000"/>
                </a:solidFill>
              </a:rPr>
              <a:t>PCA</a:t>
            </a:r>
            <a:r>
              <a:rPr lang="en-US" altLang="en-US" sz="2400" dirty="0"/>
              <a:t> is more effective than LDA for </a:t>
            </a:r>
            <a:r>
              <a:rPr lang="en-US" altLang="en-US" sz="2400" dirty="0">
                <a:solidFill>
                  <a:srgbClr val="C00000"/>
                </a:solidFill>
              </a:rPr>
              <a:t>preserving information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C00000"/>
                </a:solidFill>
              </a:rPr>
              <a:t>LDA</a:t>
            </a:r>
            <a:r>
              <a:rPr lang="en-US" altLang="en-US" sz="2400" dirty="0"/>
              <a:t> is more effective than PCA for </a:t>
            </a:r>
            <a:r>
              <a:rPr lang="en-US" altLang="en-US" sz="2400" dirty="0">
                <a:solidFill>
                  <a:srgbClr val="C00000"/>
                </a:solidFill>
              </a:rPr>
              <a:t>classification</a:t>
            </a:r>
          </a:p>
        </p:txBody>
      </p:sp>
      <p:pic>
        <p:nvPicPr>
          <p:cNvPr id="2" name="Picture 6" descr="lda3.png">
            <a:extLst>
              <a:ext uri="{FF2B5EF4-FFF2-40B4-BE49-F238E27FC236}">
                <a16:creationId xmlns:a16="http://schemas.microsoft.com/office/drawing/2014/main" id="{04014DFB-06A5-0C32-C22B-87C25150B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9" y="4172953"/>
            <a:ext cx="3065463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7464837F-018F-2DCC-4E02-2AA3BB96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219" y="3884941"/>
            <a:ext cx="4198938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B8EF55-018E-8369-7C35-DFC18663E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304" y="3337303"/>
            <a:ext cx="4685970" cy="352069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0" name="AutoShape 38">
            <a:extLst>
              <a:ext uri="{FF2B5EF4-FFF2-40B4-BE49-F238E27FC236}">
                <a16:creationId xmlns:a16="http://schemas.microsoft.com/office/drawing/2014/main" id="{C73BC0B0-7659-E68C-4BA5-AC1F3D4AF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035" y="2864644"/>
            <a:ext cx="825867" cy="896616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66613" name="AutoShape 47">
            <a:extLst>
              <a:ext uri="{FF2B5EF4-FFF2-40B4-BE49-F238E27FC236}">
                <a16:creationId xmlns:a16="http://schemas.microsoft.com/office/drawing/2014/main" id="{6755E612-80C4-B15F-A93C-59FEE8BDC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075" y="2416175"/>
            <a:ext cx="666750" cy="712788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05" name="AutoShape 58">
            <a:extLst>
              <a:ext uri="{FF2B5EF4-FFF2-40B4-BE49-F238E27FC236}">
                <a16:creationId xmlns:a16="http://schemas.microsoft.com/office/drawing/2014/main" id="{2C0981ED-5DC1-BA96-8A74-C3A908C27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263" y="3308350"/>
            <a:ext cx="666750" cy="712788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2" name="AutoShape 3">
            <a:extLst>
              <a:ext uri="{FF2B5EF4-FFF2-40B4-BE49-F238E27FC236}">
                <a16:creationId xmlns:a16="http://schemas.microsoft.com/office/drawing/2014/main" id="{AA938C08-1D1C-449E-8F3E-69CCF0151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6564" name="AutoShape 5">
            <a:extLst>
              <a:ext uri="{FF2B5EF4-FFF2-40B4-BE49-F238E27FC236}">
                <a16:creationId xmlns:a16="http://schemas.microsoft.com/office/drawing/2014/main" id="{BFADB23B-F7DA-76EF-FA6F-09DB810CC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cxnSp>
        <p:nvCxnSpPr>
          <p:cNvPr id="66565" name="AutoShape 6">
            <a:extLst>
              <a:ext uri="{FF2B5EF4-FFF2-40B4-BE49-F238E27FC236}">
                <a16:creationId xmlns:a16="http://schemas.microsoft.com/office/drawing/2014/main" id="{A47BA85D-49A7-8D83-1831-A99CC33BF2D9}"/>
              </a:ext>
            </a:extLst>
          </p:cNvPr>
          <p:cNvCxnSpPr>
            <a:cxnSpLocks noChangeShapeType="1"/>
            <a:stCxn id="66562" idx="6"/>
          </p:cNvCxnSpPr>
          <p:nvPr/>
        </p:nvCxnSpPr>
        <p:spPr bwMode="auto">
          <a:xfrm>
            <a:off x="3733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8" name="AutoShape 9">
            <a:extLst>
              <a:ext uri="{FF2B5EF4-FFF2-40B4-BE49-F238E27FC236}">
                <a16:creationId xmlns:a16="http://schemas.microsoft.com/office/drawing/2014/main" id="{F7440972-BC13-9FBF-498D-33A9CDE08845}"/>
              </a:ext>
            </a:extLst>
          </p:cNvPr>
          <p:cNvCxnSpPr>
            <a:cxnSpLocks noChangeShapeType="1"/>
            <a:stCxn id="66562" idx="6"/>
          </p:cNvCxnSpPr>
          <p:nvPr/>
        </p:nvCxnSpPr>
        <p:spPr bwMode="auto">
          <a:xfrm>
            <a:off x="3733800" y="2476500"/>
            <a:ext cx="1829570" cy="111748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9" name="AutoShape 10">
            <a:extLst>
              <a:ext uri="{FF2B5EF4-FFF2-40B4-BE49-F238E27FC236}">
                <a16:creationId xmlns:a16="http://schemas.microsoft.com/office/drawing/2014/main" id="{EAB4D4ED-BDAB-2BE0-85CC-05BDEDBE478C}"/>
              </a:ext>
            </a:extLst>
          </p:cNvPr>
          <p:cNvCxnSpPr>
            <a:cxnSpLocks noChangeShapeType="1"/>
            <a:stCxn id="66564" idx="6"/>
          </p:cNvCxnSpPr>
          <p:nvPr/>
        </p:nvCxnSpPr>
        <p:spPr bwMode="auto">
          <a:xfrm flipV="1">
            <a:off x="3733800" y="3702886"/>
            <a:ext cx="1787593" cy="45001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0" name="AutoShape 11">
            <a:extLst>
              <a:ext uri="{FF2B5EF4-FFF2-40B4-BE49-F238E27FC236}">
                <a16:creationId xmlns:a16="http://schemas.microsoft.com/office/drawing/2014/main" id="{7EB544F8-D608-3D9B-30AA-67F7A798F191}"/>
              </a:ext>
            </a:extLst>
          </p:cNvPr>
          <p:cNvCxnSpPr>
            <a:cxnSpLocks noChangeShapeType="1"/>
            <a:stCxn id="66564" idx="6"/>
          </p:cNvCxnSpPr>
          <p:nvPr/>
        </p:nvCxnSpPr>
        <p:spPr bwMode="auto">
          <a:xfrm flipV="1">
            <a:off x="3733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1" name="AutoShape 12">
            <a:extLst>
              <a:ext uri="{FF2B5EF4-FFF2-40B4-BE49-F238E27FC236}">
                <a16:creationId xmlns:a16="http://schemas.microsoft.com/office/drawing/2014/main" id="{3F6B3345-EAF1-897D-D178-E2EC2C1CCBF5}"/>
              </a:ext>
            </a:extLst>
          </p:cNvPr>
          <p:cNvCxnSpPr>
            <a:cxnSpLocks noChangeShapeType="1"/>
            <a:endCxn id="66620" idx="2"/>
          </p:cNvCxnSpPr>
          <p:nvPr/>
        </p:nvCxnSpPr>
        <p:spPr bwMode="auto">
          <a:xfrm>
            <a:off x="6092825" y="2809154"/>
            <a:ext cx="2134210" cy="5037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2" name="AutoShape 13">
            <a:extLst>
              <a:ext uri="{FF2B5EF4-FFF2-40B4-BE49-F238E27FC236}">
                <a16:creationId xmlns:a16="http://schemas.microsoft.com/office/drawing/2014/main" id="{41953B55-05CE-013D-E313-3AA130EDE6A8}"/>
              </a:ext>
            </a:extLst>
          </p:cNvPr>
          <p:cNvCxnSpPr>
            <a:cxnSpLocks noChangeShapeType="1"/>
            <a:endCxn id="66620" idx="2"/>
          </p:cNvCxnSpPr>
          <p:nvPr/>
        </p:nvCxnSpPr>
        <p:spPr bwMode="auto">
          <a:xfrm flipV="1">
            <a:off x="6188334" y="3312952"/>
            <a:ext cx="2038701" cy="39203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73" name="Text Box 14">
            <a:extLst>
              <a:ext uri="{FF2B5EF4-FFF2-40B4-BE49-F238E27FC236}">
                <a16:creationId xmlns:a16="http://schemas.microsoft.com/office/drawing/2014/main" id="{7C698121-EC0F-8F35-385F-BC2039859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1536353"/>
            <a:ext cx="21383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9900"/>
                </a:solidFill>
                <a:latin typeface="Times New Roman" panose="02020603050405020304" pitchFamily="18" charset="0"/>
              </a:rPr>
              <a:t>Input Layer</a:t>
            </a:r>
          </a:p>
        </p:txBody>
      </p:sp>
      <p:sp>
        <p:nvSpPr>
          <p:cNvPr id="66574" name="Text Box 15">
            <a:extLst>
              <a:ext uri="{FF2B5EF4-FFF2-40B4-BE49-F238E27FC236}">
                <a16:creationId xmlns:a16="http://schemas.microsoft.com/office/drawing/2014/main" id="{03BB3E46-96F2-15A6-391A-6E2028A0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443" y="4666684"/>
            <a:ext cx="879453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</a:rPr>
              <a:t>H1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2400" dirty="0">
                <a:latin typeface="Times New Roman" panose="02020603050405020304" pitchFamily="18" charset="0"/>
              </a:rPr>
              <a:t> (30*0.6 + 140*0.2  )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2400" dirty="0">
                <a:latin typeface="Times New Roman" panose="02020603050405020304" pitchFamily="18" charset="0"/>
              </a:rPr>
              <a:t> (46) = 46</a:t>
            </a:r>
          </a:p>
          <a:p>
            <a:pPr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</a:rPr>
              <a:t>H2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2400" dirty="0">
                <a:latin typeface="Times New Roman" panose="02020603050405020304" pitchFamily="18" charset="0"/>
              </a:rPr>
              <a:t> (30*0.3 + 140*-0.1  ) =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2400" dirty="0">
                <a:latin typeface="Times New Roman" panose="02020603050405020304" pitchFamily="18" charset="0"/>
              </a:rPr>
              <a:t> (-5) = 0</a:t>
            </a:r>
          </a:p>
          <a:p>
            <a:pPr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</a:rPr>
              <a:t>O = Sigmoid (46*0.5  + 0*0.8) = Sigmoid (23) = </a:t>
            </a:r>
            <a:r>
              <a:rPr lang="en-US" sz="2400" dirty="0"/>
              <a:t>0.99 </a:t>
            </a:r>
            <a:endParaRPr lang="en-US" sz="2400" dirty="0"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0.99 &gt; 0.5  Output = 1 (Having Diabetes)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66575" name="Text Box 16">
            <a:extLst>
              <a:ext uri="{FF2B5EF4-FFF2-40B4-BE49-F238E27FC236}">
                <a16:creationId xmlns:a16="http://schemas.microsoft.com/office/drawing/2014/main" id="{78B5285C-CAC4-9A39-99CA-79099F294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692" y="1500409"/>
            <a:ext cx="22125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CC0000"/>
                </a:solidFill>
                <a:latin typeface="Times New Roman" panose="02020603050405020304" pitchFamily="18" charset="0"/>
              </a:rPr>
              <a:t>Output Layer</a:t>
            </a:r>
          </a:p>
        </p:txBody>
      </p:sp>
      <p:sp>
        <p:nvSpPr>
          <p:cNvPr id="66578" name="Text Box 19">
            <a:extLst>
              <a:ext uri="{FF2B5EF4-FFF2-40B4-BE49-F238E27FC236}">
                <a16:creationId xmlns:a16="http://schemas.microsoft.com/office/drawing/2014/main" id="{B5218E2B-BFA1-A803-E73D-5FC1F8999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098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BMI</a:t>
            </a:r>
          </a:p>
        </p:txBody>
      </p:sp>
      <p:sp>
        <p:nvSpPr>
          <p:cNvPr id="66579" name="Text Box 20">
            <a:extLst>
              <a:ext uri="{FF2B5EF4-FFF2-40B4-BE49-F238E27FC236}">
                <a16:creationId xmlns:a16="http://schemas.microsoft.com/office/drawing/2014/main" id="{C04A6F22-B138-D15F-8C62-490100837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2098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30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2" name="Text Box 23">
            <a:extLst>
              <a:ext uri="{FF2B5EF4-FFF2-40B4-BE49-F238E27FC236}">
                <a16:creationId xmlns:a16="http://schemas.microsoft.com/office/drawing/2014/main" id="{9BAAAB2D-C95B-8390-79F1-451C7398E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4" y="3962400"/>
            <a:ext cx="1273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Glucose</a:t>
            </a:r>
          </a:p>
        </p:txBody>
      </p:sp>
      <p:sp>
        <p:nvSpPr>
          <p:cNvPr id="66583" name="Text Box 24">
            <a:extLst>
              <a:ext uri="{FF2B5EF4-FFF2-40B4-BE49-F238E27FC236}">
                <a16:creationId xmlns:a16="http://schemas.microsoft.com/office/drawing/2014/main" id="{A6BF525F-5964-0C11-C5F7-523E5F4E4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725" y="3934595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140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4" name="Text Box 25">
            <a:extLst>
              <a:ext uri="{FF2B5EF4-FFF2-40B4-BE49-F238E27FC236}">
                <a16:creationId xmlns:a16="http://schemas.microsoft.com/office/drawing/2014/main" id="{C98AE411-EEFA-96F1-8E29-7770BCC8B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2189163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0.6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5" name="Text Box 26">
            <a:extLst>
              <a:ext uri="{FF2B5EF4-FFF2-40B4-BE49-F238E27FC236}">
                <a16:creationId xmlns:a16="http://schemas.microsoft.com/office/drawing/2014/main" id="{3DBB2271-6F89-998F-5254-D7FFE0840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442" y="2711369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0.5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6" name="Text Box 27">
            <a:extLst>
              <a:ext uri="{FF2B5EF4-FFF2-40B4-BE49-F238E27FC236}">
                <a16:creationId xmlns:a16="http://schemas.microsoft.com/office/drawing/2014/main" id="{CEDAEBD4-48F1-5F17-2711-7E058A7D1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17" y="3495123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0.8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7" name="Text Box 28">
            <a:extLst>
              <a:ext uri="{FF2B5EF4-FFF2-40B4-BE49-F238E27FC236}">
                <a16:creationId xmlns:a16="http://schemas.microsoft.com/office/drawing/2014/main" id="{B5E63E0B-4D75-39F5-0A52-3E340F2C2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3" y="3935413"/>
            <a:ext cx="590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-0.1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0" name="Text Box 31">
            <a:extLst>
              <a:ext uri="{FF2B5EF4-FFF2-40B4-BE49-F238E27FC236}">
                <a16:creationId xmlns:a16="http://schemas.microsoft.com/office/drawing/2014/main" id="{170DCFEC-DBA5-E2F9-C34F-2C6B1E1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7800" y="3482510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0.2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1" name="Text Box 32">
            <a:extLst>
              <a:ext uri="{FF2B5EF4-FFF2-40B4-BE49-F238E27FC236}">
                <a16:creationId xmlns:a16="http://schemas.microsoft.com/office/drawing/2014/main" id="{03347865-8D2C-7B86-2C1D-6C8A705F4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37" y="2789238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0.3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3" name="Text Box 34">
            <a:extLst>
              <a:ext uri="{FF2B5EF4-FFF2-40B4-BE49-F238E27FC236}">
                <a16:creationId xmlns:a16="http://schemas.microsoft.com/office/drawing/2014/main" id="{96D28CE1-2003-575D-1580-4FC00BC4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534" y="1524943"/>
            <a:ext cx="22125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Hidden Layer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6594" name="Text Box 35">
            <a:extLst>
              <a:ext uri="{FF2B5EF4-FFF2-40B4-BE49-F238E27FC236}">
                <a16:creationId xmlns:a16="http://schemas.microsoft.com/office/drawing/2014/main" id="{221F6690-D086-9CCA-8E6E-A985665AD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627" y="2788177"/>
            <a:ext cx="24307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Having Diabetes (1) </a:t>
            </a:r>
          </a:p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Not having Diabetes (0)</a:t>
            </a:r>
            <a:endParaRPr lang="en-US" altLang="en-US" sz="2400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624" name="Freeform 44">
            <a:extLst>
              <a:ext uri="{FF2B5EF4-FFF2-40B4-BE49-F238E27FC236}">
                <a16:creationId xmlns:a16="http://schemas.microsoft.com/office/drawing/2014/main" id="{054B3A09-FEF2-BB67-A9A2-9A842D2A35E1}"/>
              </a:ext>
            </a:extLst>
          </p:cNvPr>
          <p:cNvSpPr>
            <a:spLocks/>
          </p:cNvSpPr>
          <p:nvPr/>
        </p:nvSpPr>
        <p:spPr bwMode="auto">
          <a:xfrm flipV="1">
            <a:off x="8897871" y="3228614"/>
            <a:ext cx="587374" cy="98663"/>
          </a:xfrm>
          <a:custGeom>
            <a:avLst/>
            <a:gdLst>
              <a:gd name="T0" fmla="*/ 0 w 579"/>
              <a:gd name="T1" fmla="*/ 179 h 179"/>
              <a:gd name="T2" fmla="*/ 362 w 579"/>
              <a:gd name="T3" fmla="*/ 24 h 179"/>
              <a:gd name="T4" fmla="*/ 579 w 579"/>
              <a:gd name="T5" fmla="*/ 34 h 17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79" h="179">
                <a:moveTo>
                  <a:pt x="0" y="179"/>
                </a:moveTo>
                <a:cubicBezTo>
                  <a:pt x="133" y="113"/>
                  <a:pt x="266" y="48"/>
                  <a:pt x="362" y="24"/>
                </a:cubicBezTo>
                <a:cubicBezTo>
                  <a:pt x="458" y="0"/>
                  <a:pt x="518" y="17"/>
                  <a:pt x="579" y="34"/>
                </a:cubicBezTo>
              </a:path>
            </a:pathLst>
          </a:custGeom>
          <a:noFill/>
          <a:ln w="12700" cmpd="sng">
            <a:solidFill>
              <a:schemeClr val="accent2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1" name="Rectangle 65">
            <a:extLst>
              <a:ext uri="{FF2B5EF4-FFF2-40B4-BE49-F238E27FC236}">
                <a16:creationId xmlns:a16="http://schemas.microsoft.com/office/drawing/2014/main" id="{46D447BA-A5DF-6EAC-27DC-8D0E6752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Feedforward Neural Networks - Supervised</a:t>
            </a:r>
          </a:p>
        </p:txBody>
      </p:sp>
      <p:sp>
        <p:nvSpPr>
          <p:cNvPr id="66599" name="Text Box 55">
            <a:extLst>
              <a:ext uri="{FF2B5EF4-FFF2-40B4-BE49-F238E27FC236}">
                <a16:creationId xmlns:a16="http://schemas.microsoft.com/office/drawing/2014/main" id="{7E2ED5CF-56D8-B306-EF1A-CD037045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604" y="3467159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.</a:t>
            </a:r>
            <a:r>
              <a:rPr lang="en-US" altLang="en-US" sz="2000" b="1" dirty="0">
                <a:latin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latin typeface="Times New Roman" panose="02020603050405020304" pitchFamily="18" charset="0"/>
              </a:rPr>
              <a:t>Relu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8" name="Text Box 54">
            <a:extLst>
              <a:ext uri="{FF2B5EF4-FFF2-40B4-BE49-F238E27FC236}">
                <a16:creationId xmlns:a16="http://schemas.microsoft.com/office/drawing/2014/main" id="{7F141E8A-EE89-4556-5324-8BE2D3E89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694" y="2575885"/>
            <a:ext cx="703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b="1" dirty="0" err="1">
                <a:latin typeface="Times New Roman" panose="02020603050405020304" pitchFamily="18" charset="0"/>
              </a:rPr>
              <a:t>Relu</a:t>
            </a:r>
            <a:endParaRPr lang="en-US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" name="Text Box 54">
            <a:extLst>
              <a:ext uri="{FF2B5EF4-FFF2-40B4-BE49-F238E27FC236}">
                <a16:creationId xmlns:a16="http://schemas.microsoft.com/office/drawing/2014/main" id="{9D720056-866C-E14C-FB9E-017EB17D8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381" y="3093034"/>
            <a:ext cx="10391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b="1" dirty="0">
                <a:latin typeface="Times New Roman" panose="02020603050405020304" pitchFamily="18" charset="0"/>
              </a:rPr>
              <a:t>Sigmoid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2B17A2-ADB8-7DA3-CF4D-4585A7B37D8A}"/>
              </a:ext>
            </a:extLst>
          </p:cNvPr>
          <p:cNvSpPr txBox="1"/>
          <p:nvPr/>
        </p:nvSpPr>
        <p:spPr>
          <a:xfrm>
            <a:off x="5943602" y="2290408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2"/>
                </a:solidFill>
                <a:latin typeface="Times New Roman" panose="02020603050405020304" pitchFamily="18" charset="0"/>
              </a:rPr>
              <a:t>H1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76252-318F-07E0-5F2D-326BB4F11672}"/>
              </a:ext>
            </a:extLst>
          </p:cNvPr>
          <p:cNvSpPr txBox="1"/>
          <p:nvPr/>
        </p:nvSpPr>
        <p:spPr>
          <a:xfrm>
            <a:off x="5980247" y="3189198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2"/>
                </a:solidFill>
                <a:latin typeface="Times New Roman" panose="02020603050405020304" pitchFamily="18" charset="0"/>
              </a:rPr>
              <a:t>H2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40A6E3-CA0D-EBEA-3168-DAD21C6EE5C3}"/>
              </a:ext>
            </a:extLst>
          </p:cNvPr>
          <p:cNvSpPr txBox="1"/>
          <p:nvPr/>
        </p:nvSpPr>
        <p:spPr>
          <a:xfrm>
            <a:off x="228602" y="4739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1800" dirty="0">
                <a:latin typeface="Times New Roman" panose="02020603050405020304" pitchFamily="18" charset="0"/>
              </a:rPr>
              <a:t> (x) = Max(x,0)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F23C6-19F5-A2D9-1671-CEDD4F2E8D3C}"/>
              </a:ext>
            </a:extLst>
          </p:cNvPr>
          <p:cNvSpPr txBox="1"/>
          <p:nvPr/>
        </p:nvSpPr>
        <p:spPr>
          <a:xfrm>
            <a:off x="8861837" y="2722255"/>
            <a:ext cx="84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2B0C88-F6EC-A5D5-A11C-35D05BB9D9AD}"/>
              </a:ext>
            </a:extLst>
          </p:cNvPr>
          <p:cNvSpPr txBox="1"/>
          <p:nvPr/>
        </p:nvSpPr>
        <p:spPr>
          <a:xfrm>
            <a:off x="3648331" y="2100617"/>
            <a:ext cx="469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9900"/>
                </a:solidFill>
                <a:latin typeface="Times New Roman" panose="02020603050405020304" pitchFamily="18" charset="0"/>
              </a:rPr>
              <a:t>I1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C48493-86BD-0820-628F-8695D2ED9CE4}"/>
              </a:ext>
            </a:extLst>
          </p:cNvPr>
          <p:cNvSpPr txBox="1"/>
          <p:nvPr/>
        </p:nvSpPr>
        <p:spPr>
          <a:xfrm>
            <a:off x="3537841" y="3695193"/>
            <a:ext cx="469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9900"/>
                </a:solidFill>
                <a:latin typeface="Times New Roman" panose="02020603050405020304" pitchFamily="18" charset="0"/>
              </a:rPr>
              <a:t>I2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C1807-1D7E-6F26-6293-2C3BAE266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1" y="4616998"/>
            <a:ext cx="4753139" cy="2241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7374D-B0CB-2C09-DCE9-CC82541E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55" y="2147490"/>
            <a:ext cx="5079945" cy="194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E1424-BC5C-D042-54EC-CDBBCDB6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B151-E90B-7037-B1C9-4A833FC1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8131" cy="4351338"/>
          </a:xfrm>
        </p:spPr>
        <p:txBody>
          <a:bodyPr/>
          <a:lstStyle/>
          <a:p>
            <a:r>
              <a:rPr lang="en-US" sz="2400" dirty="0"/>
              <a:t>Each training </a:t>
            </a:r>
            <a:r>
              <a:rPr lang="en-US" sz="2400" dirty="0">
                <a:solidFill>
                  <a:srgbClr val="C00000"/>
                </a:solidFill>
              </a:rPr>
              <a:t>input is loaded </a:t>
            </a:r>
            <a:r>
              <a:rPr lang="en-US" sz="2400" dirty="0"/>
              <a:t>into the neural network in a process called </a:t>
            </a:r>
            <a:r>
              <a:rPr lang="en-US" sz="2400" b="1" dirty="0"/>
              <a:t>forward propagation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Once the model has </a:t>
            </a:r>
            <a:r>
              <a:rPr lang="en-US" sz="2400" dirty="0">
                <a:solidFill>
                  <a:srgbClr val="C00000"/>
                </a:solidFill>
              </a:rPr>
              <a:t>produced an output</a:t>
            </a:r>
            <a:r>
              <a:rPr lang="en-US" sz="2400" dirty="0"/>
              <a:t>, this predicted output is compared against the given real output (target) in a process called </a:t>
            </a:r>
            <a:r>
              <a:rPr lang="en-US" sz="2400" b="1" dirty="0"/>
              <a:t>backpropagation,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of the model are then </a:t>
            </a:r>
            <a:r>
              <a:rPr lang="en-US" sz="2400" dirty="0">
                <a:solidFill>
                  <a:srgbClr val="C00000"/>
                </a:solidFill>
              </a:rPr>
              <a:t>adjusted</a:t>
            </a:r>
            <a:r>
              <a:rPr lang="en-US" sz="2400" dirty="0"/>
              <a:t> to produce a result </a:t>
            </a:r>
            <a:r>
              <a:rPr lang="en-US" sz="2400" dirty="0">
                <a:solidFill>
                  <a:srgbClr val="C00000"/>
                </a:solidFill>
              </a:rPr>
              <a:t>closer to the target </a:t>
            </a:r>
            <a:r>
              <a:rPr lang="en-US" sz="2400" dirty="0"/>
              <a:t>output.</a:t>
            </a:r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9C240FF7-2741-3268-DAD3-ABE1058A7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418" y="1825625"/>
            <a:ext cx="2091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forward propagation. </a:t>
            </a:r>
          </a:p>
          <a:p>
            <a:endParaRPr lang="de-DE" altLang="en-US" sz="1600" dirty="0"/>
          </a:p>
          <a:p>
            <a:r>
              <a:rPr lang="de-DE" altLang="en-US" sz="1600" dirty="0"/>
              <a:t> </a:t>
            </a:r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0DB9D7DF-DFD5-317B-8476-39BE2C58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746" y="4371565"/>
            <a:ext cx="2208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Backward propagation</a:t>
            </a:r>
          </a:p>
          <a:p>
            <a:r>
              <a:rPr lang="de-DE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980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809D067C-BBE9-311E-2C0F-3BB3E5F88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CNN - 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F9577-073A-B103-2E3D-015F77DA4FAE}"/>
              </a:ext>
            </a:extLst>
          </p:cNvPr>
          <p:cNvSpPr txBox="1"/>
          <p:nvPr/>
        </p:nvSpPr>
        <p:spPr>
          <a:xfrm>
            <a:off x="838200" y="1366739"/>
            <a:ext cx="10802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CNNs contains multiple convolutional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Each Layer contains </a:t>
            </a:r>
            <a:r>
              <a:rPr lang="en-US" altLang="en-US" sz="2400" dirty="0">
                <a:solidFill>
                  <a:srgbClr val="C00000"/>
                </a:solidFill>
              </a:rPr>
              <a:t>multiple filters </a:t>
            </a:r>
            <a:r>
              <a:rPr lang="en-US" altLang="en-US" sz="2400" dirty="0"/>
              <a:t>to extract </a:t>
            </a:r>
            <a:r>
              <a:rPr lang="en-US" altLang="en-US" sz="2400" dirty="0">
                <a:solidFill>
                  <a:srgbClr val="C00000"/>
                </a:solidFill>
              </a:rPr>
              <a:t>different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Multiple Layers </a:t>
            </a:r>
            <a:r>
              <a:rPr lang="en-US" altLang="en-US" sz="2400" dirty="0"/>
              <a:t>of feature extraction are required to extract </a:t>
            </a:r>
            <a:r>
              <a:rPr lang="en-US" altLang="en-US" sz="2400" dirty="0">
                <a:solidFill>
                  <a:srgbClr val="C00000"/>
                </a:solidFill>
              </a:rPr>
              <a:t>complex features </a:t>
            </a:r>
            <a:r>
              <a:rPr lang="en-US" altLang="en-US" sz="2400" dirty="0"/>
              <a:t>by </a:t>
            </a:r>
            <a:r>
              <a:rPr lang="en-US" altLang="en-US" sz="2400" dirty="0">
                <a:solidFill>
                  <a:srgbClr val="C00000"/>
                </a:solidFill>
              </a:rPr>
              <a:t>combining outputs </a:t>
            </a:r>
            <a:r>
              <a:rPr lang="en-US" altLang="en-US" sz="2400" dirty="0"/>
              <a:t>from last layers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CB092-25EC-012E-BABF-5598719F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01" y="3068400"/>
            <a:ext cx="8884197" cy="353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8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4621B9-3AA2-52BD-D674-C90D7737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558" y="3550449"/>
            <a:ext cx="8170898" cy="3307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7833CD-FCB6-3EE9-EFEB-E318A6021DF1}"/>
              </a:ext>
            </a:extLst>
          </p:cNvPr>
          <p:cNvSpPr txBox="1"/>
          <p:nvPr/>
        </p:nvSpPr>
        <p:spPr>
          <a:xfrm>
            <a:off x="1298824" y="263288"/>
            <a:ext cx="8626011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  <a:ea typeface="+mj-ea"/>
                <a:cs typeface="+mj-cs"/>
              </a:rPr>
              <a:t>Typical CNN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D56D-A8C7-1F96-9B22-F62EA0FFC3E8}"/>
              </a:ext>
            </a:extLst>
          </p:cNvPr>
          <p:cNvSpPr txBox="1"/>
          <p:nvPr/>
        </p:nvSpPr>
        <p:spPr>
          <a:xfrm>
            <a:off x="1385727" y="1006503"/>
            <a:ext cx="987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dirty="0"/>
              <a:t>First Stage</a:t>
            </a:r>
            <a:r>
              <a:rPr lang="en-US" altLang="zh-TW" sz="2000" dirty="0"/>
              <a:t>: </a:t>
            </a:r>
            <a:r>
              <a:rPr lang="en-US" altLang="zh-TW" sz="2000" dirty="0">
                <a:solidFill>
                  <a:srgbClr val="C00000"/>
                </a:solidFill>
              </a:rPr>
              <a:t>Pooling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C00000"/>
                </a:solidFill>
              </a:rPr>
              <a:t>convolutions</a:t>
            </a:r>
            <a:r>
              <a:rPr lang="en-US" altLang="zh-TW" sz="2000" dirty="0"/>
              <a:t> can </a:t>
            </a:r>
            <a:r>
              <a:rPr lang="en-US" altLang="zh-TW" sz="2000" dirty="0">
                <a:solidFill>
                  <a:srgbClr val="C00000"/>
                </a:solidFill>
              </a:rPr>
              <a:t>repeat</a:t>
            </a:r>
            <a:r>
              <a:rPr lang="en-US" altLang="zh-TW" sz="2000" dirty="0"/>
              <a:t> inside CNNs: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/>
              <a:t>Various </a:t>
            </a:r>
            <a:r>
              <a:rPr lang="en-US" altLang="zh-TW" sz="2000" dirty="0">
                <a:solidFill>
                  <a:srgbClr val="C00000"/>
                </a:solidFill>
              </a:rPr>
              <a:t>filters</a:t>
            </a:r>
            <a:r>
              <a:rPr lang="en-US" altLang="zh-TW" sz="2000" dirty="0"/>
              <a:t> (convolutions) </a:t>
            </a:r>
            <a:r>
              <a:rPr lang="en-US" altLang="zh-TW" sz="2000" dirty="0">
                <a:solidFill>
                  <a:srgbClr val="C00000"/>
                </a:solidFill>
              </a:rPr>
              <a:t>detect</a:t>
            </a:r>
            <a:r>
              <a:rPr lang="en-US" altLang="zh-TW" sz="2000" dirty="0"/>
              <a:t> Various features (in different levels)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C00000"/>
                </a:solidFill>
              </a:rPr>
              <a:t>Activation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function</a:t>
            </a:r>
            <a:r>
              <a:rPr lang="en-US" altLang="zh-TW" sz="2000" dirty="0"/>
              <a:t> (mostly </a:t>
            </a:r>
            <a:r>
              <a:rPr lang="en-US" altLang="zh-TW" sz="2000" dirty="0" err="1"/>
              <a:t>ReLU</a:t>
            </a:r>
            <a:r>
              <a:rPr lang="en-US" altLang="zh-TW" sz="2000" dirty="0"/>
              <a:t>) is used to deactivate non-pattern nodes (negative values) also to provide non-linearity 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Pooling applies to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reduce dimensions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and add some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translation invariance</a:t>
            </a:r>
          </a:p>
          <a:p>
            <a:pPr marL="342900" indent="284163" eaLnBrk="1" hangingPunct="1">
              <a:spcBef>
                <a:spcPct val="0"/>
              </a:spcBef>
              <a:buClrTx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342900" indent="-342900" eaLnBrk="1" hangingPunct="1">
              <a:spcBef>
                <a:spcPct val="0"/>
              </a:spcBef>
              <a:buClrTx/>
            </a:pPr>
            <a:r>
              <a:rPr lang="en-US" sz="2000" b="1" dirty="0">
                <a:solidFill>
                  <a:srgbClr val="222222"/>
                </a:solidFill>
                <a:latin typeface="Calibri (Body)"/>
              </a:rPr>
              <a:t>Second Stage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: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Classification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Outputs of last convolutional layer is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flattened</a:t>
            </a:r>
            <a:endParaRPr lang="en-US" sz="2000" dirty="0">
              <a:solidFill>
                <a:srgbClr val="C00000"/>
              </a:solidFill>
              <a:latin typeface="Calibri (Body)"/>
            </a:endParaRPr>
          </a:p>
          <a:p>
            <a:pPr marL="342900" indent="284163" eaLnBrk="1" hangingPunct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F</a:t>
            </a:r>
            <a:r>
              <a:rPr lang="en-US" sz="2000" dirty="0">
                <a:solidFill>
                  <a:srgbClr val="C00000"/>
                </a:solidFill>
                <a:latin typeface="Calibri (Body)"/>
              </a:rPr>
              <a:t>ully connected 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layers handles </a:t>
            </a:r>
            <a:r>
              <a:rPr lang="en-US" sz="2000" dirty="0">
                <a:latin typeface="Calibri (Body)"/>
              </a:rPr>
              <a:t>classification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 process</a:t>
            </a:r>
          </a:p>
          <a:p>
            <a:pPr eaLnBrk="1" hangingPunct="1">
              <a:spcBef>
                <a:spcPct val="0"/>
              </a:spcBef>
              <a:buClrTx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76519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556B7E-8654-691A-7540-80F328648B1B}"/>
              </a:ext>
            </a:extLst>
          </p:cNvPr>
          <p:cNvSpPr txBox="1"/>
          <p:nvPr/>
        </p:nvSpPr>
        <p:spPr>
          <a:xfrm>
            <a:off x="451945" y="468973"/>
            <a:ext cx="985272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  <a:ea typeface="+mj-ea"/>
                <a:cs typeface="+mj-cs"/>
              </a:rPr>
              <a:t>GAN - Semi Supervised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08329-AD97-0129-C638-7BFDA52520E3}"/>
              </a:ext>
            </a:extLst>
          </p:cNvPr>
          <p:cNvSpPr txBox="1"/>
          <p:nvPr/>
        </p:nvSpPr>
        <p:spPr>
          <a:xfrm>
            <a:off x="554804" y="1275877"/>
            <a:ext cx="112091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Generative Adversarial Networks are an approach to </a:t>
            </a:r>
            <a:r>
              <a:rPr lang="en-US" sz="2400" dirty="0">
                <a:solidFill>
                  <a:srgbClr val="C00000"/>
                </a:solidFill>
              </a:rPr>
              <a:t>generative</a:t>
            </a:r>
            <a:r>
              <a:rPr lang="en-US" sz="2400" dirty="0"/>
              <a:t> modeling using </a:t>
            </a:r>
            <a:r>
              <a:rPr lang="en-US" sz="2400" dirty="0">
                <a:solidFill>
                  <a:srgbClr val="C00000"/>
                </a:solidFill>
              </a:rPr>
              <a:t>deep learning </a:t>
            </a:r>
            <a:r>
              <a:rPr lang="en-US" sz="2400" dirty="0"/>
              <a:t>methods, such as convolutional neural networks. A generative adversarial network (GAN) has two </a:t>
            </a:r>
            <a:r>
              <a:rPr lang="en-US" sz="2400" dirty="0">
                <a:solidFill>
                  <a:srgbClr val="FF0000"/>
                </a:solidFill>
              </a:rPr>
              <a:t>competing</a:t>
            </a:r>
            <a:r>
              <a:rPr lang="en-US" sz="2400" dirty="0"/>
              <a:t> models in a zero-sum game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generator </a:t>
            </a:r>
            <a:r>
              <a:rPr lang="en-US" sz="2400" dirty="0"/>
              <a:t>learns to </a:t>
            </a:r>
            <a:r>
              <a:rPr lang="en-US" sz="2400" dirty="0">
                <a:solidFill>
                  <a:srgbClr val="C00000"/>
                </a:solidFill>
              </a:rPr>
              <a:t>generate</a:t>
            </a:r>
            <a:r>
              <a:rPr lang="en-US" sz="2400" dirty="0"/>
              <a:t> plausible 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 data.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discriminator </a:t>
            </a:r>
            <a:r>
              <a:rPr lang="en-US" sz="2400" dirty="0"/>
              <a:t>learns to </a:t>
            </a:r>
            <a:r>
              <a:rPr lang="en-US" sz="2400" dirty="0">
                <a:solidFill>
                  <a:srgbClr val="C00000"/>
                </a:solidFill>
              </a:rPr>
              <a:t>distinguish</a:t>
            </a:r>
            <a:r>
              <a:rPr lang="en-US" sz="2400" dirty="0"/>
              <a:t> the generator's 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 data from </a:t>
            </a:r>
            <a:r>
              <a:rPr lang="en-US" sz="2400" dirty="0">
                <a:solidFill>
                  <a:srgbClr val="C00000"/>
                </a:solidFill>
              </a:rPr>
              <a:t>real</a:t>
            </a:r>
            <a:r>
              <a:rPr lang="en-US" sz="2400" dirty="0"/>
              <a:t> data.  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822F-27D4-4D9A-69F5-9D203A03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2" y="3385920"/>
            <a:ext cx="7589245" cy="31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7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2D371-8ABA-2E5E-57C1-07E2BED7B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6" y="1500607"/>
            <a:ext cx="6209344" cy="38547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2AD75-CCEA-FFEA-5F1B-2AFFEBFC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461" y="2359260"/>
            <a:ext cx="1921637" cy="4493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[w</a:t>
            </a:r>
            <a:r>
              <a:rPr lang="en-US" sz="1400" dirty="0"/>
              <a:t>1       </a:t>
            </a:r>
            <a:r>
              <a:rPr lang="en-US" dirty="0"/>
              <a:t>w</a:t>
            </a:r>
            <a:r>
              <a:rPr lang="en-US" sz="900" dirty="0"/>
              <a:t>2</a:t>
            </a:r>
            <a:r>
              <a:rPr lang="en-US" dirty="0"/>
              <a:t>]</a:t>
            </a:r>
            <a:r>
              <a:rPr lang="en-US" sz="1400" dirty="0"/>
              <a:t>  </a:t>
            </a:r>
            <a:endParaRPr lang="en-US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42979981-148F-320F-82FB-728DA154E565}"/>
              </a:ext>
            </a:extLst>
          </p:cNvPr>
          <p:cNvSpPr/>
          <p:nvPr/>
        </p:nvSpPr>
        <p:spPr>
          <a:xfrm>
            <a:off x="8002588" y="2117012"/>
            <a:ext cx="533400" cy="914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EBA1A-98A8-0464-15C8-A75961A1EBBE}"/>
              </a:ext>
            </a:extLst>
          </p:cNvPr>
          <p:cNvSpPr txBox="1"/>
          <p:nvPr/>
        </p:nvSpPr>
        <p:spPr>
          <a:xfrm>
            <a:off x="8050213" y="2166116"/>
            <a:ext cx="614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sz="1050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EBC18-729A-0D22-49B5-0FCACD63DF3F}"/>
              </a:ext>
            </a:extLst>
          </p:cNvPr>
          <p:cNvSpPr txBox="1"/>
          <p:nvPr/>
        </p:nvSpPr>
        <p:spPr>
          <a:xfrm>
            <a:off x="8050214" y="2525640"/>
            <a:ext cx="714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sz="1050" dirty="0"/>
              <a:t>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B1730-D305-1389-F9F3-21C6E0C38A56}"/>
              </a:ext>
            </a:extLst>
          </p:cNvPr>
          <p:cNvSpPr txBox="1"/>
          <p:nvPr/>
        </p:nvSpPr>
        <p:spPr>
          <a:xfrm>
            <a:off x="8622602" y="2416071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 b = 0</a:t>
            </a:r>
          </a:p>
        </p:txBody>
      </p:sp>
      <p:sp>
        <p:nvSpPr>
          <p:cNvPr id="16" name="object 68">
            <a:extLst>
              <a:ext uri="{FF2B5EF4-FFF2-40B4-BE49-F238E27FC236}">
                <a16:creationId xmlns:a16="http://schemas.microsoft.com/office/drawing/2014/main" id="{668B2CB9-28E0-BF22-1713-72F2A806170B}"/>
              </a:ext>
            </a:extLst>
          </p:cNvPr>
          <p:cNvSpPr txBox="1"/>
          <p:nvPr/>
        </p:nvSpPr>
        <p:spPr>
          <a:xfrm>
            <a:off x="7415594" y="3254496"/>
            <a:ext cx="2501520" cy="562782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 marR="30480">
              <a:lnSpc>
                <a:spcPts val="4320"/>
              </a:lnSpc>
              <a:spcBef>
                <a:spcPts val="434"/>
              </a:spcBef>
            </a:pPr>
            <a:r>
              <a:rPr sz="3200" i="1" spc="-125" dirty="0" err="1">
                <a:latin typeface="Arial"/>
                <a:cs typeface="Arial"/>
              </a:rPr>
              <a:t>w</a:t>
            </a:r>
            <a:r>
              <a:rPr sz="3200" i="1" spc="-187" baseline="24444" dirty="0" err="1">
                <a:latin typeface="Arial"/>
                <a:cs typeface="Arial"/>
              </a:rPr>
              <a:t>T</a:t>
            </a:r>
            <a:r>
              <a:rPr sz="3200" i="1" spc="-120" baseline="24444" dirty="0"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x</a:t>
            </a:r>
            <a:r>
              <a:rPr sz="3200" i="1" spc="-215" dirty="0"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+</a:t>
            </a:r>
            <a:r>
              <a:rPr sz="3200" i="1" spc="-155" dirty="0"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b</a:t>
            </a:r>
            <a:r>
              <a:rPr sz="3200" i="1" spc="-160" dirty="0">
                <a:latin typeface="Arial"/>
                <a:cs typeface="Arial"/>
              </a:rPr>
              <a:t> </a:t>
            </a:r>
            <a:r>
              <a:rPr sz="3200" i="1" spc="-105" dirty="0">
                <a:latin typeface="Arial"/>
                <a:cs typeface="Arial"/>
              </a:rPr>
              <a:t>=0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EDC59-A29A-9097-5C7C-E44A99F371F7}"/>
              </a:ext>
            </a:extLst>
          </p:cNvPr>
          <p:cNvSpPr txBox="1"/>
          <p:nvPr/>
        </p:nvSpPr>
        <p:spPr>
          <a:xfrm>
            <a:off x="5695720" y="4224981"/>
            <a:ext cx="633276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43180" algn="just">
              <a:lnSpc>
                <a:spcPct val="97500"/>
              </a:lnSpc>
              <a:spcBef>
                <a:spcPts val="170"/>
              </a:spcBef>
              <a:tabLst>
                <a:tab pos="381000" algn="l"/>
              </a:tabLst>
            </a:pPr>
            <a:r>
              <a:rPr lang="en-US" sz="2400" dirty="0">
                <a:latin typeface="+mn-lt"/>
              </a:rPr>
              <a:t>Decision boundaries for a training set </a:t>
            </a:r>
            <a:r>
              <a:rPr lang="en-US" sz="2000" dirty="0">
                <a:latin typeface="Times New Roman"/>
                <a:cs typeface="Times New Roman"/>
              </a:rPr>
              <a:t>{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x</a:t>
            </a:r>
            <a:r>
              <a:rPr lang="en-US" sz="2000" b="1" baseline="-21021" dirty="0">
                <a:latin typeface="Times New Roman"/>
                <a:cs typeface="Times New Roman"/>
              </a:rPr>
              <a:t>i</a:t>
            </a:r>
            <a:r>
              <a:rPr lang="en-US" sz="2000" b="1" spc="330" baseline="-21021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,</a:t>
            </a:r>
            <a:r>
              <a:rPr lang="en-US" sz="2400" i="1" spc="-20" dirty="0" err="1">
                <a:latin typeface="Times New Roman"/>
                <a:cs typeface="Times New Roman"/>
              </a:rPr>
              <a:t>y</a:t>
            </a:r>
            <a:r>
              <a:rPr lang="en-US" sz="2400" i="1" spc="-30" baseline="-19943" dirty="0" err="1">
                <a:latin typeface="Times New Roman"/>
                <a:cs typeface="Times New Roman"/>
              </a:rPr>
              <a:t>i</a:t>
            </a:r>
            <a:r>
              <a:rPr lang="en-US" sz="2000" spc="-20" dirty="0">
                <a:latin typeface="Times New Roman"/>
                <a:cs typeface="Times New Roman"/>
              </a:rPr>
              <a:t>)}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9783710B-7D95-8292-6F9A-36C81C88ECB7}"/>
              </a:ext>
            </a:extLst>
          </p:cNvPr>
          <p:cNvSpPr txBox="1"/>
          <p:nvPr/>
        </p:nvSpPr>
        <p:spPr>
          <a:xfrm>
            <a:off x="6029962" y="4730081"/>
            <a:ext cx="1360805" cy="8483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8100">
              <a:spcBef>
                <a:spcPts val="1060"/>
              </a:spcBef>
            </a:pPr>
            <a:r>
              <a:rPr b="1" dirty="0">
                <a:latin typeface="Arial"/>
                <a:cs typeface="Arial"/>
              </a:rPr>
              <a:t>w</a:t>
            </a:r>
            <a:r>
              <a:rPr b="1" baseline="25462" dirty="0">
                <a:latin typeface="Arial"/>
                <a:cs typeface="Arial"/>
              </a:rPr>
              <a:t>T</a:t>
            </a:r>
            <a:r>
              <a:rPr b="1" dirty="0">
                <a:latin typeface="Arial"/>
                <a:cs typeface="Arial"/>
              </a:rPr>
              <a:t>x</a:t>
            </a:r>
            <a:r>
              <a:rPr b="1" baseline="-20833" dirty="0">
                <a:latin typeface="Arial"/>
                <a:cs typeface="Arial"/>
              </a:rPr>
              <a:t>i</a:t>
            </a:r>
            <a:r>
              <a:rPr b="1" spc="232" baseline="-2083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+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z="1900" i="1" dirty="0">
                <a:latin typeface="Arial"/>
                <a:cs typeface="Arial"/>
              </a:rPr>
              <a:t>b</a:t>
            </a:r>
            <a:r>
              <a:rPr sz="1900" i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≥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  <a:p>
            <a:pPr marL="38100">
              <a:spcBef>
                <a:spcPts val="960"/>
              </a:spcBef>
            </a:pPr>
            <a:r>
              <a:rPr b="1" dirty="0">
                <a:latin typeface="Arial"/>
                <a:cs typeface="Arial"/>
              </a:rPr>
              <a:t>w</a:t>
            </a:r>
            <a:r>
              <a:rPr b="1" baseline="25462" dirty="0">
                <a:latin typeface="Arial"/>
                <a:cs typeface="Arial"/>
              </a:rPr>
              <a:t>T</a:t>
            </a:r>
            <a:r>
              <a:rPr b="1" dirty="0">
                <a:latin typeface="Arial"/>
                <a:cs typeface="Arial"/>
              </a:rPr>
              <a:t>x</a:t>
            </a:r>
            <a:r>
              <a:rPr b="1" baseline="-20833" dirty="0">
                <a:latin typeface="Arial"/>
                <a:cs typeface="Arial"/>
              </a:rPr>
              <a:t>i</a:t>
            </a:r>
            <a:r>
              <a:rPr b="1" spc="232" baseline="-2083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+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z="1900" i="1" dirty="0">
                <a:latin typeface="Arial"/>
                <a:cs typeface="Arial"/>
              </a:rPr>
              <a:t>b</a:t>
            </a:r>
            <a:r>
              <a:rPr sz="1900" i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≤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-</a:t>
            </a:r>
            <a:r>
              <a:rPr spc="-50" dirty="0"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C3C2614D-4F35-D47B-810C-ED12A9196579}"/>
              </a:ext>
            </a:extLst>
          </p:cNvPr>
          <p:cNvSpPr txBox="1"/>
          <p:nvPr/>
        </p:nvSpPr>
        <p:spPr>
          <a:xfrm>
            <a:off x="7520498" y="4786757"/>
            <a:ext cx="2396616" cy="8077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 marR="30480" indent="-12700">
              <a:lnSpc>
                <a:spcPct val="142100"/>
              </a:lnSpc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if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z="1900" i="1" dirty="0">
                <a:latin typeface="Arial"/>
                <a:cs typeface="Arial"/>
              </a:rPr>
              <a:t>y</a:t>
            </a:r>
            <a:r>
              <a:rPr sz="1875" i="1" baseline="-20000" dirty="0">
                <a:latin typeface="Arial"/>
                <a:cs typeface="Arial"/>
              </a:rPr>
              <a:t>i</a:t>
            </a:r>
            <a:r>
              <a:rPr sz="1875" i="1" spc="-44" baseline="-200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1</a:t>
            </a:r>
            <a:r>
              <a:rPr lang="en-US" spc="-50" dirty="0">
                <a:latin typeface="Arial"/>
                <a:cs typeface="Arial"/>
              </a:rPr>
              <a:t> (class yellow)</a:t>
            </a:r>
          </a:p>
          <a:p>
            <a:pPr marL="50165" marR="30480" indent="-12700">
              <a:lnSpc>
                <a:spcPct val="142100"/>
              </a:lnSpc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if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z="1900" i="1" dirty="0">
                <a:latin typeface="Arial"/>
                <a:cs typeface="Arial"/>
              </a:rPr>
              <a:t>y</a:t>
            </a:r>
            <a:r>
              <a:rPr sz="1875" i="1" baseline="-20000" dirty="0">
                <a:latin typeface="Arial"/>
                <a:cs typeface="Arial"/>
              </a:rPr>
              <a:t>i</a:t>
            </a:r>
            <a:r>
              <a:rPr sz="1875" i="1" spc="-52" baseline="-200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-</a:t>
            </a:r>
            <a:r>
              <a:rPr spc="-50" dirty="0">
                <a:latin typeface="Arial"/>
                <a:cs typeface="Arial"/>
              </a:rPr>
              <a:t>1</a:t>
            </a:r>
            <a:r>
              <a:rPr lang="en-US" spc="-50" dirty="0">
                <a:latin typeface="Arial"/>
                <a:cs typeface="Arial"/>
              </a:rPr>
              <a:t> (class green)</a:t>
            </a:r>
            <a:endParaRPr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A9795-B600-7B09-2424-B30B07CA3315}"/>
                  </a:ext>
                </a:extLst>
              </p:cNvPr>
              <p:cNvSpPr txBox="1"/>
              <p:nvPr/>
            </p:nvSpPr>
            <p:spPr>
              <a:xfrm>
                <a:off x="693805" y="5647659"/>
                <a:ext cx="4665060" cy="664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𝑀𝑎𝑟𝑔𝑖𝑛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A9795-B600-7B09-2424-B30B07CA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05" y="5647659"/>
                <a:ext cx="4665060" cy="664349"/>
              </a:xfrm>
              <a:prstGeom prst="rect">
                <a:avLst/>
              </a:prstGeom>
              <a:blipFill>
                <a:blip r:embed="rId3"/>
                <a:stretch>
                  <a:fillRect t="-1835" b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9">
            <a:extLst>
              <a:ext uri="{FF2B5EF4-FFF2-40B4-BE49-F238E27FC236}">
                <a16:creationId xmlns:a16="http://schemas.microsoft.com/office/drawing/2014/main" id="{AE6BC603-D542-617E-D848-6D19BD3AAD5A}"/>
              </a:ext>
            </a:extLst>
          </p:cNvPr>
          <p:cNvSpPr txBox="1">
            <a:spLocks/>
          </p:cNvSpPr>
          <p:nvPr/>
        </p:nvSpPr>
        <p:spPr bwMode="auto">
          <a:xfrm>
            <a:off x="1247458" y="563805"/>
            <a:ext cx="10515600" cy="75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9882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1730375" eaLnBrk="1" hangingPunct="1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Maximizing the Margin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4FEAC-1DBB-6058-9B8A-A7D24D9C44E9}"/>
              </a:ext>
            </a:extLst>
          </p:cNvPr>
          <p:cNvSpPr txBox="1"/>
          <p:nvPr/>
        </p:nvSpPr>
        <p:spPr>
          <a:xfrm>
            <a:off x="5695720" y="5852178"/>
            <a:ext cx="6332764" cy="1436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43180" algn="just">
              <a:lnSpc>
                <a:spcPct val="97500"/>
              </a:lnSpc>
              <a:spcBef>
                <a:spcPts val="170"/>
              </a:spcBef>
              <a:tabLst>
                <a:tab pos="381000" algn="l"/>
              </a:tabLst>
            </a:pPr>
            <a:r>
              <a:rPr lang="en-US" sz="2000" dirty="0">
                <a:latin typeface="+mn-lt"/>
                <a:cs typeface="Times New Roman"/>
              </a:rPr>
              <a:t>We can summarize two formulas as :</a:t>
            </a:r>
          </a:p>
          <a:p>
            <a:pPr marL="38100" marR="43180" algn="just">
              <a:lnSpc>
                <a:spcPct val="97500"/>
              </a:lnSpc>
              <a:spcBef>
                <a:spcPts val="170"/>
              </a:spcBef>
              <a:tabLst>
                <a:tab pos="381000" algn="l"/>
              </a:tabLst>
            </a:pPr>
            <a:r>
              <a:rPr lang="en-US" sz="2000" i="1" dirty="0" err="1">
                <a:latin typeface="Arial"/>
                <a:cs typeface="Arial"/>
              </a:rPr>
              <a:t>y</a:t>
            </a:r>
            <a:r>
              <a:rPr lang="en-US" sz="2000" i="1" baseline="-20000" dirty="0" err="1">
                <a:latin typeface="Arial"/>
                <a:cs typeface="Arial"/>
              </a:rPr>
              <a:t>i</a:t>
            </a:r>
            <a:r>
              <a:rPr lang="en-US" sz="2000" i="1" spc="-44" baseline="-20000" dirty="0">
                <a:latin typeface="Arial"/>
                <a:cs typeface="Arial"/>
              </a:rPr>
              <a:t> </a:t>
            </a:r>
            <a:r>
              <a:rPr lang="en-US" sz="2000" i="1" dirty="0">
                <a:latin typeface="Arial"/>
                <a:cs typeface="Arial"/>
              </a:rPr>
              <a:t>(</a:t>
            </a:r>
            <a:r>
              <a:rPr lang="en-US" sz="2000" b="1" dirty="0" err="1">
                <a:latin typeface="Arial"/>
                <a:cs typeface="Arial"/>
              </a:rPr>
              <a:t>w</a:t>
            </a:r>
            <a:r>
              <a:rPr lang="en-US" sz="2000" b="1" baseline="25462" dirty="0" err="1">
                <a:latin typeface="Arial"/>
                <a:cs typeface="Arial"/>
              </a:rPr>
              <a:t>T</a:t>
            </a:r>
            <a:r>
              <a:rPr lang="en-US" sz="2000" b="1" dirty="0" err="1">
                <a:latin typeface="Arial"/>
                <a:cs typeface="Arial"/>
              </a:rPr>
              <a:t>x</a:t>
            </a:r>
            <a:r>
              <a:rPr lang="en-US" sz="2000" b="1" baseline="-20833" dirty="0" err="1">
                <a:latin typeface="Arial"/>
                <a:cs typeface="Arial"/>
              </a:rPr>
              <a:t>i</a:t>
            </a:r>
            <a:r>
              <a:rPr lang="en-US" sz="2000" b="1" spc="232" baseline="-20833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+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400" i="1" dirty="0">
                <a:latin typeface="Arial"/>
                <a:cs typeface="Arial"/>
              </a:rPr>
              <a:t>b)</a:t>
            </a:r>
            <a:r>
              <a:rPr lang="en-US" sz="2400" i="1" spc="-55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≥</a:t>
            </a:r>
            <a:r>
              <a:rPr lang="en-US" sz="2000" b="1" spc="-20" dirty="0">
                <a:latin typeface="Arial"/>
                <a:cs typeface="Arial"/>
              </a:rPr>
              <a:t> </a:t>
            </a:r>
            <a:r>
              <a:rPr lang="en-US" sz="2000" spc="-50" dirty="0">
                <a:latin typeface="Arial"/>
                <a:cs typeface="Arial"/>
              </a:rPr>
              <a:t>1</a:t>
            </a:r>
            <a:endParaRPr lang="en-US" sz="2000" dirty="0">
              <a:latin typeface="Arial"/>
              <a:cs typeface="Arial"/>
            </a:endParaRPr>
          </a:p>
          <a:p>
            <a:pPr marL="38100" marR="43180" algn="just">
              <a:lnSpc>
                <a:spcPct val="97500"/>
              </a:lnSpc>
              <a:spcBef>
                <a:spcPts val="170"/>
              </a:spcBef>
              <a:tabLst>
                <a:tab pos="381000" algn="l"/>
              </a:tabLst>
            </a:pPr>
            <a:endParaRPr lang="en-US" sz="2000" dirty="0">
              <a:latin typeface="+mn-lt"/>
              <a:cs typeface="Times New Roman"/>
            </a:endParaRPr>
          </a:p>
          <a:p>
            <a:pPr marL="38100" marR="43180" algn="just">
              <a:lnSpc>
                <a:spcPct val="97500"/>
              </a:lnSpc>
              <a:spcBef>
                <a:spcPts val="170"/>
              </a:spcBef>
              <a:tabLst>
                <a:tab pos="381000" algn="l"/>
              </a:tabLst>
            </a:pP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464034-D0C3-128D-C483-48580FE01C73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5869172" y="2117012"/>
            <a:ext cx="1693108" cy="24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784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796425" y="1"/>
            <a:ext cx="8259600" cy="92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3000" dirty="0">
                <a:solidFill>
                  <a:schemeClr val="bg1"/>
                </a:solidFill>
              </a:rPr>
              <a:t>Recurrent Networks offer a lot of flexibility:</a:t>
            </a:r>
          </a:p>
        </p:txBody>
      </p:sp>
      <p:sp>
        <p:nvSpPr>
          <p:cNvPr id="2" name="Shape 116">
            <a:extLst>
              <a:ext uri="{FF2B5EF4-FFF2-40B4-BE49-F238E27FC236}">
                <a16:creationId xmlns:a16="http://schemas.microsoft.com/office/drawing/2014/main" id="{6D8125E9-2968-65C4-DA9D-C61393FBBD48}"/>
              </a:ext>
            </a:extLst>
          </p:cNvPr>
          <p:cNvSpPr txBox="1"/>
          <p:nvPr/>
        </p:nvSpPr>
        <p:spPr>
          <a:xfrm>
            <a:off x="1050372" y="5852943"/>
            <a:ext cx="3299099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Image Captioning</a:t>
            </a:r>
          </a:p>
          <a:p>
            <a:pPr>
              <a:spcBef>
                <a:spcPts val="0"/>
              </a:spcBef>
            </a:pPr>
            <a:r>
              <a:rPr lang="en" dirty="0"/>
              <a:t>image -&gt; sequence of words</a:t>
            </a:r>
          </a:p>
        </p:txBody>
      </p:sp>
      <p:sp>
        <p:nvSpPr>
          <p:cNvPr id="3" name="Shape 125">
            <a:extLst>
              <a:ext uri="{FF2B5EF4-FFF2-40B4-BE49-F238E27FC236}">
                <a16:creationId xmlns:a16="http://schemas.microsoft.com/office/drawing/2014/main" id="{FF9CFE1D-012B-38D0-5C96-AFA607229B44}"/>
              </a:ext>
            </a:extLst>
          </p:cNvPr>
          <p:cNvSpPr txBox="1"/>
          <p:nvPr/>
        </p:nvSpPr>
        <p:spPr>
          <a:xfrm>
            <a:off x="4162176" y="5822069"/>
            <a:ext cx="4476258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Stock Prediction</a:t>
            </a:r>
          </a:p>
          <a:p>
            <a:pPr>
              <a:spcBef>
                <a:spcPts val="0"/>
              </a:spcBef>
            </a:pPr>
            <a:r>
              <a:rPr lang="en-US" dirty="0"/>
              <a:t>seq of s</a:t>
            </a:r>
            <a:r>
              <a:rPr lang="en" dirty="0"/>
              <a:t>tock prices -&gt; future </a:t>
            </a:r>
            <a:r>
              <a:rPr lang="en-US" dirty="0"/>
              <a:t>s</a:t>
            </a:r>
            <a:r>
              <a:rPr lang="en" dirty="0"/>
              <a:t>tock price</a:t>
            </a: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5B4F9FD1-C34E-482F-502B-2769748E243F}"/>
              </a:ext>
            </a:extLst>
          </p:cNvPr>
          <p:cNvSpPr txBox="1"/>
          <p:nvPr/>
        </p:nvSpPr>
        <p:spPr>
          <a:xfrm>
            <a:off x="8202662" y="5811558"/>
            <a:ext cx="4052400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Machine Translation</a:t>
            </a:r>
          </a:p>
          <a:p>
            <a:pPr>
              <a:spcBef>
                <a:spcPts val="0"/>
              </a:spcBef>
            </a:pPr>
            <a:r>
              <a:rPr lang="en" dirty="0"/>
              <a:t>seq of words -&gt; seq of words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38968-BB59-599F-F306-40D8551808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eaLnBrk="1" hangingPunct="1"/>
            <a:r>
              <a:rPr lang="en-US" dirty="0"/>
              <a:t>Recurrent Neural Networks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6C716-7CA0-2AD4-5131-33F99CC9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78" y="2415391"/>
            <a:ext cx="9568684" cy="3417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2FA62-768B-AD70-EB05-779199DD8C08}"/>
              </a:ext>
            </a:extLst>
          </p:cNvPr>
          <p:cNvSpPr txBox="1"/>
          <p:nvPr/>
        </p:nvSpPr>
        <p:spPr>
          <a:xfrm>
            <a:off x="814552" y="1280317"/>
            <a:ext cx="10539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RNNs are suited for time series as they leverage the </a:t>
            </a:r>
            <a:r>
              <a:rPr lang="en-US" sz="2400" dirty="0">
                <a:solidFill>
                  <a:srgbClr val="C00000"/>
                </a:solidFill>
              </a:rPr>
              <a:t>sequential</a:t>
            </a:r>
            <a:r>
              <a:rPr lang="en-US" sz="2400" dirty="0"/>
              <a:t> nature of the data and learn from temporal </a:t>
            </a:r>
            <a:r>
              <a:rPr lang="en-US" sz="2400" dirty="0">
                <a:solidFill>
                  <a:srgbClr val="C00000"/>
                </a:solidFill>
              </a:rPr>
              <a:t>dependencies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9583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F350F5-03E9-E844-F988-CB745FD5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821886" cy="1325563"/>
          </a:xfrm>
        </p:spPr>
        <p:txBody>
          <a:bodyPr/>
          <a:lstStyle/>
          <a:p>
            <a:pPr marL="9525"/>
            <a:r>
              <a:rPr lang="en-CA" dirty="0"/>
              <a:t>Encoder Decoder - </a:t>
            </a:r>
            <a:r>
              <a:rPr lang="en-US" dirty="0"/>
              <a:t>Translation Example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438212-BB41-3374-DFD9-33B331E0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804" y="4122928"/>
            <a:ext cx="6214902" cy="19577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B3BA01-DA45-73D8-9F53-702888C20425}"/>
              </a:ext>
            </a:extLst>
          </p:cNvPr>
          <p:cNvCxnSpPr>
            <a:cxnSpLocks/>
          </p:cNvCxnSpPr>
          <p:nvPr/>
        </p:nvCxnSpPr>
        <p:spPr>
          <a:xfrm>
            <a:off x="8873455" y="4755625"/>
            <a:ext cx="598714" cy="10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D9BEC4-B740-6C0E-83C5-6DBF0F32E906}"/>
              </a:ext>
            </a:extLst>
          </p:cNvPr>
          <p:cNvCxnSpPr>
            <a:cxnSpLocks/>
          </p:cNvCxnSpPr>
          <p:nvPr/>
        </p:nvCxnSpPr>
        <p:spPr>
          <a:xfrm>
            <a:off x="9703397" y="4815689"/>
            <a:ext cx="496722" cy="101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6BC086-C9DE-2DFB-CC9C-23FAC9823407}"/>
              </a:ext>
            </a:extLst>
          </p:cNvPr>
          <p:cNvCxnSpPr>
            <a:cxnSpLocks/>
          </p:cNvCxnSpPr>
          <p:nvPr/>
        </p:nvCxnSpPr>
        <p:spPr>
          <a:xfrm>
            <a:off x="10426262" y="4780949"/>
            <a:ext cx="558798" cy="1175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62525F-A05A-BCD6-A420-58C2D77EC527}"/>
              </a:ext>
            </a:extLst>
          </p:cNvPr>
          <p:cNvSpPr txBox="1"/>
          <p:nvPr/>
        </p:nvSpPr>
        <p:spPr>
          <a:xfrm>
            <a:off x="838200" y="1590879"/>
            <a:ext cx="11266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Encoder</a:t>
            </a:r>
            <a:r>
              <a:rPr lang="en-US" sz="2400" dirty="0"/>
              <a:t>: Trained on the </a:t>
            </a:r>
            <a:r>
              <a:rPr lang="en-US" sz="2400" dirty="0">
                <a:solidFill>
                  <a:srgbClr val="C00000"/>
                </a:solidFill>
              </a:rPr>
              <a:t>source language sentences </a:t>
            </a:r>
            <a:r>
              <a:rPr lang="en-US" sz="2400" dirty="0"/>
              <a:t>to takes an input sentence (sequence of words) in the language and generates a </a:t>
            </a:r>
            <a:r>
              <a:rPr lang="en-US" sz="2400" dirty="0">
                <a:solidFill>
                  <a:srgbClr val="C00000"/>
                </a:solidFill>
              </a:rPr>
              <a:t>contextualized</a:t>
            </a:r>
            <a:r>
              <a:rPr lang="en-US" sz="2400" dirty="0"/>
              <a:t> representation of the sentence. </a:t>
            </a:r>
          </a:p>
          <a:p>
            <a:endParaRPr lang="en-CA" sz="2400" b="1" dirty="0"/>
          </a:p>
          <a:p>
            <a:r>
              <a:rPr lang="en-CA" sz="2400" b="1" dirty="0"/>
              <a:t>D</a:t>
            </a:r>
            <a:r>
              <a:rPr lang="en-US" sz="2400" b="1" dirty="0" err="1"/>
              <a:t>ecoder</a:t>
            </a:r>
            <a:r>
              <a:rPr lang="en-US" sz="2400" dirty="0"/>
              <a:t>: Trained on the </a:t>
            </a:r>
            <a:r>
              <a:rPr lang="en-US" sz="2400" dirty="0">
                <a:solidFill>
                  <a:srgbClr val="C00000"/>
                </a:solidFill>
              </a:rPr>
              <a:t>target language sentences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C00000"/>
                </a:solidFill>
              </a:rPr>
              <a:t>autoregressively</a:t>
            </a:r>
            <a:r>
              <a:rPr lang="en-US" sz="2400" dirty="0"/>
              <a:t> create statements based on the </a:t>
            </a:r>
            <a:r>
              <a:rPr lang="en-US" sz="2400" dirty="0">
                <a:solidFill>
                  <a:srgbClr val="C00000"/>
                </a:solidFill>
              </a:rPr>
              <a:t>input context</a:t>
            </a:r>
            <a:endParaRPr lang="en-CA" sz="24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87A48-AFEF-6270-DEC3-36A0EC27EB77}"/>
              </a:ext>
            </a:extLst>
          </p:cNvPr>
          <p:cNvSpPr txBox="1"/>
          <p:nvPr/>
        </p:nvSpPr>
        <p:spPr>
          <a:xfrm>
            <a:off x="9828693" y="6511337"/>
            <a:ext cx="2477813" cy="36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context (long memory)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97A7B-5E83-B2FD-4040-517D47AB4A74}"/>
              </a:ext>
            </a:extLst>
          </p:cNvPr>
          <p:cNvSpPr txBox="1"/>
          <p:nvPr/>
        </p:nvSpPr>
        <p:spPr>
          <a:xfrm>
            <a:off x="5721303" y="6519593"/>
            <a:ext cx="4157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states of previous nodes (short memory)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C93612-ACD8-3737-7CDB-0168CD1641AB}"/>
              </a:ext>
            </a:extLst>
          </p:cNvPr>
          <p:cNvCxnSpPr>
            <a:cxnSpLocks/>
          </p:cNvCxnSpPr>
          <p:nvPr/>
        </p:nvCxnSpPr>
        <p:spPr>
          <a:xfrm flipH="1">
            <a:off x="9140841" y="5267121"/>
            <a:ext cx="855383" cy="13778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529C58-DE6F-BBE5-A870-DEA9ADF2302B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0426262" y="5696607"/>
            <a:ext cx="641338" cy="8147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547684-3BDE-4AF9-0321-0D1B046CC31D}"/>
              </a:ext>
            </a:extLst>
          </p:cNvPr>
          <p:cNvSpPr txBox="1"/>
          <p:nvPr/>
        </p:nvSpPr>
        <p:spPr>
          <a:xfrm>
            <a:off x="8873792" y="3476597"/>
            <a:ext cx="2244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trained on sentences in second language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6AD8D9-4C78-7B41-B0D0-BAE123CD331E}"/>
              </a:ext>
            </a:extLst>
          </p:cNvPr>
          <p:cNvSpPr txBox="1"/>
          <p:nvPr/>
        </p:nvSpPr>
        <p:spPr>
          <a:xfrm>
            <a:off x="5721303" y="3503234"/>
            <a:ext cx="2170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trained on sentences in first language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diagram of a decode&#10;&#10;Description automatically generated">
            <a:extLst>
              <a:ext uri="{FF2B5EF4-FFF2-40B4-BE49-F238E27FC236}">
                <a16:creationId xmlns:a16="http://schemas.microsoft.com/office/drawing/2014/main" id="{F64C0E32-2076-D675-448D-097AFA9F1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" y="4352697"/>
            <a:ext cx="4516942" cy="149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07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525"/>
            <a:r>
              <a:rPr lang="en-CA" spc="-100" dirty="0"/>
              <a:t>Transfer Learning  - </a:t>
            </a:r>
            <a:r>
              <a:rPr lang="en-US" altLang="zh-TW" spc="-100" dirty="0"/>
              <a:t>Model Fine-tuning</a:t>
            </a:r>
            <a:endParaRPr lang="zh-TW" altLang="en-US" spc="-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0299" y="1846174"/>
            <a:ext cx="11142110" cy="484187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TW" sz="2800" dirty="0">
                <a:solidFill>
                  <a:srgbClr val="C00000"/>
                </a:solidFill>
              </a:rPr>
              <a:t>Training</a:t>
            </a:r>
            <a:r>
              <a:rPr lang="en-US" altLang="zh-TW" sz="2800" dirty="0"/>
              <a:t> a model by </a:t>
            </a:r>
            <a:r>
              <a:rPr lang="en-US" altLang="zh-TW" sz="2800" dirty="0">
                <a:solidFill>
                  <a:srgbClr val="C00000"/>
                </a:solidFill>
              </a:rPr>
              <a:t>source</a:t>
            </a:r>
            <a:r>
              <a:rPr lang="en-US" altLang="zh-TW" sz="2800" dirty="0"/>
              <a:t> data, then </a:t>
            </a:r>
            <a:r>
              <a:rPr lang="en-US" altLang="zh-TW" sz="2800" dirty="0">
                <a:solidFill>
                  <a:srgbClr val="C00000"/>
                </a:solidFill>
              </a:rPr>
              <a:t>fine-tune</a:t>
            </a:r>
            <a:r>
              <a:rPr lang="en-US" altLang="zh-TW" sz="2800" dirty="0"/>
              <a:t> the model by </a:t>
            </a:r>
            <a:r>
              <a:rPr lang="en-US" altLang="zh-TW" sz="2800" dirty="0">
                <a:solidFill>
                  <a:srgbClr val="C00000"/>
                </a:solidFill>
              </a:rPr>
              <a:t>target</a:t>
            </a:r>
            <a:r>
              <a:rPr lang="en-US" altLang="zh-TW" sz="2800" dirty="0"/>
              <a:t> data</a:t>
            </a:r>
          </a:p>
          <a:p>
            <a:pPr marL="228600" lvl="1"/>
            <a:r>
              <a:rPr lang="en-US" altLang="zh-TW" sz="2800" dirty="0">
                <a:solidFill>
                  <a:srgbClr val="C00000"/>
                </a:solidFill>
              </a:rPr>
              <a:t>Source</a:t>
            </a:r>
            <a:r>
              <a:rPr lang="en-US" altLang="zh-TW" sz="2800" dirty="0"/>
              <a:t> data: A </a:t>
            </a:r>
            <a:r>
              <a:rPr lang="en-US" altLang="zh-TW" sz="2800" dirty="0">
                <a:solidFill>
                  <a:srgbClr val="C00000"/>
                </a:solidFill>
              </a:rPr>
              <a:t>large</a:t>
            </a:r>
            <a:r>
              <a:rPr lang="en-US" altLang="zh-TW" sz="2800" dirty="0"/>
              <a:t> amount of labeled data </a:t>
            </a:r>
          </a:p>
          <a:p>
            <a:pPr marL="228600" lvl="1"/>
            <a:r>
              <a:rPr lang="en-US" altLang="zh-TW" sz="2800" dirty="0">
                <a:solidFill>
                  <a:srgbClr val="C00000"/>
                </a:solidFill>
              </a:rPr>
              <a:t>Target</a:t>
            </a:r>
            <a:r>
              <a:rPr lang="en-US" altLang="zh-TW" sz="2800" dirty="0"/>
              <a:t> data: A </a:t>
            </a:r>
            <a:r>
              <a:rPr lang="en-US" altLang="zh-TW" sz="2800" dirty="0">
                <a:solidFill>
                  <a:srgbClr val="C00000"/>
                </a:solidFill>
              </a:rPr>
              <a:t>small</a:t>
            </a:r>
            <a:r>
              <a:rPr lang="en-US" altLang="zh-TW" sz="2800" dirty="0"/>
              <a:t> amount of labeled data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e.g., in CNN:  </a:t>
            </a:r>
          </a:p>
          <a:p>
            <a:pPr lvl="1"/>
            <a:r>
              <a:rPr lang="en-US" altLang="zh-TW" dirty="0"/>
              <a:t>Source data: images of different objects</a:t>
            </a:r>
          </a:p>
          <a:p>
            <a:pPr lvl="1"/>
            <a:r>
              <a:rPr lang="en-US" altLang="zh-TW" dirty="0"/>
              <a:t>Target data: images of a specific object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6621-C258-5117-C53B-83B9503B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215" y="3465434"/>
            <a:ext cx="5330194" cy="31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9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C865252F-143A-B9AB-3606-8481B119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608" y="5416821"/>
            <a:ext cx="1165240" cy="1231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53811-3631-9387-EA7D-44EB3AD9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09" y="5400598"/>
            <a:ext cx="1235468" cy="12481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75957"/>
            <a:ext cx="10515600" cy="1325563"/>
          </a:xfrm>
        </p:spPr>
        <p:txBody>
          <a:bodyPr/>
          <a:lstStyle/>
          <a:p>
            <a:r>
              <a:rPr lang="en-US" altLang="zh-TW" spc="-100" dirty="0"/>
              <a:t>Zero-shot Learning </a:t>
            </a:r>
            <a:endParaRPr lang="zh-TW" altLang="en-US" spc="-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1061" y="12671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/>
              <a:t>The model is trained to </a:t>
            </a:r>
            <a:r>
              <a:rPr lang="en-US" altLang="zh-TW" sz="3200" dirty="0">
                <a:solidFill>
                  <a:srgbClr val="C00000"/>
                </a:solidFill>
              </a:rPr>
              <a:t>extract features</a:t>
            </a:r>
            <a:r>
              <a:rPr lang="en-US" altLang="zh-TW" sz="3200" dirty="0"/>
              <a:t> using samples in the training dataset and predict classes, even classes have never seen during the training, based on </a:t>
            </a:r>
            <a:r>
              <a:rPr lang="en-US" altLang="zh-TW" sz="3200" dirty="0">
                <a:solidFill>
                  <a:srgbClr val="C00000"/>
                </a:solidFill>
              </a:rPr>
              <a:t>semantic embeddings</a:t>
            </a:r>
            <a:r>
              <a:rPr lang="en-US" altLang="zh-TW" sz="3200" dirty="0"/>
              <a:t>.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6608" y="4125314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2" name="箭號: 向下 11"/>
          <p:cNvSpPr/>
          <p:nvPr/>
        </p:nvSpPr>
        <p:spPr>
          <a:xfrm flipH="1" flipV="1">
            <a:off x="3226242" y="4941082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117226" y="4119423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20" name="箭號: 向下 19"/>
          <p:cNvSpPr/>
          <p:nvPr/>
        </p:nvSpPr>
        <p:spPr>
          <a:xfrm flipH="1" flipV="1">
            <a:off x="1516860" y="4935191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1192559" y="3611787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1783560" y="3611787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355060" y="3611787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31061" y="325811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Env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421608" y="325588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Neg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947691" y="32617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Spike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2989744" y="3593653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3517685" y="3593653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4089185" y="3593653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628015" y="3251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Env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155733" y="323775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Neg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681816" y="324366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Spike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01833" y="2908947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3350098" y="2918677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963602" y="2887147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584384" y="2887147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3890835" y="2908947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graphicFrame>
        <p:nvGraphicFramePr>
          <p:cNvPr id="11" name="表格 3">
            <a:extLst>
              <a:ext uri="{FF2B5EF4-FFF2-40B4-BE49-F238E27FC236}">
                <a16:creationId xmlns:a16="http://schemas.microsoft.com/office/drawing/2014/main" id="{75810BAA-8F56-8D40-A10D-9DA1B52BB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09667"/>
              </p:ext>
            </p:extLst>
          </p:nvPr>
        </p:nvGraphicFramePr>
        <p:xfrm>
          <a:off x="5353055" y="2887147"/>
          <a:ext cx="3700195" cy="184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93">
                  <a:extLst>
                    <a:ext uri="{9D8B030D-6E8A-4147-A177-3AD203B41FA5}">
                      <a16:colId xmlns:a16="http://schemas.microsoft.com/office/drawing/2014/main" val="3267372788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3364205658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561767855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2887501074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38264358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Neg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Spike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61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SARS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90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Covid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02524"/>
                  </a:ext>
                </a:extLst>
              </a:tr>
              <a:tr h="381977">
                <a:tc>
                  <a:txBody>
                    <a:bodyPr/>
                    <a:lstStyle/>
                    <a:p>
                      <a:r>
                        <a:rPr lang="en-US" altLang="zh-TW" dirty="0"/>
                        <a:t>Flu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6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3023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CDDC75-2838-9B88-92DC-240B297361F3}"/>
              </a:ext>
            </a:extLst>
          </p:cNvPr>
          <p:cNvSpPr/>
          <p:nvPr/>
        </p:nvSpPr>
        <p:spPr>
          <a:xfrm>
            <a:off x="4439303" y="3065766"/>
            <a:ext cx="836909" cy="507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4F4F8C3-5E45-088A-62F9-ECD54E4D6C52}"/>
              </a:ext>
            </a:extLst>
          </p:cNvPr>
          <p:cNvSpPr/>
          <p:nvPr/>
        </p:nvSpPr>
        <p:spPr>
          <a:xfrm>
            <a:off x="9241324" y="3065766"/>
            <a:ext cx="836909" cy="507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A7213-2799-BA7D-3692-F7829F71001C}"/>
              </a:ext>
            </a:extLst>
          </p:cNvPr>
          <p:cNvSpPr txBox="1"/>
          <p:nvPr/>
        </p:nvSpPr>
        <p:spPr>
          <a:xfrm>
            <a:off x="10221627" y="2944981"/>
            <a:ext cx="1953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Output of model: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SARS        Flu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A74A01-0A47-6B46-EA75-6F80A34A04DE}"/>
              </a:ext>
            </a:extLst>
          </p:cNvPr>
          <p:cNvSpPr txBox="1"/>
          <p:nvPr/>
        </p:nvSpPr>
        <p:spPr>
          <a:xfrm>
            <a:off x="242255" y="5381591"/>
            <a:ext cx="141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Label: </a:t>
            </a:r>
            <a:r>
              <a:rPr lang="en-US" altLang="zh-TW" b="1" dirty="0">
                <a:solidFill>
                  <a:srgbClr val="C00000"/>
                </a:solidFill>
              </a:rPr>
              <a:t>SARS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865289-E03D-7B9B-F6AC-B3476FBD0A4E}"/>
              </a:ext>
            </a:extLst>
          </p:cNvPr>
          <p:cNvSpPr txBox="1"/>
          <p:nvPr/>
        </p:nvSpPr>
        <p:spPr>
          <a:xfrm>
            <a:off x="3847855" y="5413614"/>
            <a:ext cx="141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Label: </a:t>
            </a:r>
            <a:r>
              <a:rPr lang="en-US" altLang="zh-TW" b="1" dirty="0">
                <a:solidFill>
                  <a:srgbClr val="C00000"/>
                </a:solidFill>
              </a:rPr>
              <a:t>Flu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E9E23-5415-A457-93F5-8E56EDD93A70}"/>
              </a:ext>
            </a:extLst>
          </p:cNvPr>
          <p:cNvSpPr/>
          <p:nvPr/>
        </p:nvSpPr>
        <p:spPr>
          <a:xfrm>
            <a:off x="5412917" y="4018231"/>
            <a:ext cx="2765502" cy="330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ECE99-6DC8-D315-CB3A-9EF20A0F33FF}"/>
              </a:ext>
            </a:extLst>
          </p:cNvPr>
          <p:cNvSpPr/>
          <p:nvPr/>
        </p:nvSpPr>
        <p:spPr>
          <a:xfrm>
            <a:off x="5412917" y="3276246"/>
            <a:ext cx="2765502" cy="330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FA462-0AF7-72E7-EF5C-0E788CBE1BE4}"/>
              </a:ext>
            </a:extLst>
          </p:cNvPr>
          <p:cNvSpPr txBox="1"/>
          <p:nvPr/>
        </p:nvSpPr>
        <p:spPr>
          <a:xfrm>
            <a:off x="10900463" y="5020596"/>
            <a:ext cx="1415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Label: </a:t>
            </a:r>
            <a:r>
              <a:rPr lang="en-US" altLang="zh-TW" sz="2800" b="1" dirty="0">
                <a:solidFill>
                  <a:srgbClr val="C00000"/>
                </a:solidFill>
              </a:rPr>
              <a:t>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D4F746-7B6D-C58E-719A-8BCD92116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354" y="5127355"/>
            <a:ext cx="1876425" cy="1647825"/>
          </a:xfrm>
          <a:prstGeom prst="rect">
            <a:avLst/>
          </a:prstGeom>
        </p:spPr>
      </p:pic>
      <p:sp>
        <p:nvSpPr>
          <p:cNvPr id="21" name="矩形 40">
            <a:extLst>
              <a:ext uri="{FF2B5EF4-FFF2-40B4-BE49-F238E27FC236}">
                <a16:creationId xmlns:a16="http://schemas.microsoft.com/office/drawing/2014/main" id="{3B7A8500-694F-7618-6A07-28F9BCDB0E26}"/>
              </a:ext>
            </a:extLst>
          </p:cNvPr>
          <p:cNvSpPr/>
          <p:nvPr/>
        </p:nvSpPr>
        <p:spPr>
          <a:xfrm>
            <a:off x="2183608" y="2871929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73DDA5D-CBCA-670B-5A9F-C824FF57D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052758"/>
              </p:ext>
            </p:extLst>
          </p:nvPr>
        </p:nvGraphicFramePr>
        <p:xfrm>
          <a:off x="8824874" y="4845605"/>
          <a:ext cx="224896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603">
                  <a:extLst>
                    <a:ext uri="{9D8B030D-6E8A-4147-A177-3AD203B41FA5}">
                      <a16:colId xmlns:a16="http://schemas.microsoft.com/office/drawing/2014/main" val="2498028586"/>
                    </a:ext>
                  </a:extLst>
                </a:gridCol>
                <a:gridCol w="776682">
                  <a:extLst>
                    <a:ext uri="{9D8B030D-6E8A-4147-A177-3AD203B41FA5}">
                      <a16:colId xmlns:a16="http://schemas.microsoft.com/office/drawing/2014/main" val="1927143884"/>
                    </a:ext>
                  </a:extLst>
                </a:gridCol>
                <a:gridCol w="776682">
                  <a:extLst>
                    <a:ext uri="{9D8B030D-6E8A-4147-A177-3AD203B41FA5}">
                      <a16:colId xmlns:a16="http://schemas.microsoft.com/office/drawing/2014/main" val="415279318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Env=1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Neg=0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Spike=1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156372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D5D473F7-43E7-634C-9521-CE1CC7F8ED02}"/>
              </a:ext>
            </a:extLst>
          </p:cNvPr>
          <p:cNvSpPr txBox="1"/>
          <p:nvPr/>
        </p:nvSpPr>
        <p:spPr>
          <a:xfrm>
            <a:off x="-27026" y="4350911"/>
            <a:ext cx="615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/>
              <a:t>Training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AC5D1C-0860-AA6D-364B-819B5790F993}"/>
              </a:ext>
            </a:extLst>
          </p:cNvPr>
          <p:cNvSpPr txBox="1"/>
          <p:nvPr/>
        </p:nvSpPr>
        <p:spPr>
          <a:xfrm>
            <a:off x="6188100" y="5881476"/>
            <a:ext cx="2907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/>
              <a:t>Unseen data during training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12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76B9-5717-6A0E-8253-384EBA48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983D5-0A29-5EDC-9994-300B4CE79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035" y="2144110"/>
            <a:ext cx="4522516" cy="4041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4B0A79-4839-7BF7-FAEE-414C86C91199}"/>
              </a:ext>
            </a:extLst>
          </p:cNvPr>
          <p:cNvSpPr txBox="1"/>
          <p:nvPr/>
        </p:nvSpPr>
        <p:spPr>
          <a:xfrm>
            <a:off x="933051" y="2226273"/>
            <a:ext cx="5734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Machine Learning: Field of study that gives computers the ability to learn without being explicitly programmed</a:t>
            </a:r>
            <a:r>
              <a:rPr lang="en-US" dirty="0"/>
              <a:t>.”</a:t>
            </a:r>
          </a:p>
          <a:p>
            <a:r>
              <a:rPr lang="en-US" dirty="0"/>
              <a:t>Arthur Samuel</a:t>
            </a:r>
          </a:p>
        </p:txBody>
      </p:sp>
    </p:spTree>
    <p:extLst>
      <p:ext uri="{BB962C8B-B14F-4D97-AF65-F5344CB8AC3E}">
        <p14:creationId xmlns:p14="http://schemas.microsoft.com/office/powerpoint/2010/main" val="241390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01" y="167437"/>
            <a:ext cx="10704786" cy="757771"/>
          </a:xfrm>
          <a:prstGeom prst="rect">
            <a:avLst/>
          </a:prstGeom>
        </p:spPr>
        <p:txBody>
          <a:bodyPr vert="horz" wrap="square" lIns="0" tIns="79882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70" algn="ctr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Training</a:t>
            </a:r>
            <a:r>
              <a:rPr dirty="0"/>
              <a:t> SVM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1641" y="1094752"/>
            <a:ext cx="8598085" cy="891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354965" algn="l"/>
              </a:tabLst>
            </a:pPr>
            <a:r>
              <a:rPr lang="en-US" sz="2800" dirty="0"/>
              <a:t>Training process is an </a:t>
            </a:r>
            <a:r>
              <a:rPr lang="en-US" sz="2800" dirty="0">
                <a:solidFill>
                  <a:srgbClr val="C00000"/>
                </a:solidFill>
              </a:rPr>
              <a:t>optimization</a:t>
            </a:r>
            <a:r>
              <a:rPr lang="en-US" sz="2800" dirty="0"/>
              <a:t> problem.</a:t>
            </a:r>
            <a:endParaRPr lang="en-US" sz="2800" dirty="0">
              <a:latin typeface="+mn-lt"/>
            </a:endParaRPr>
          </a:p>
          <a:p>
            <a:pPr marL="12700">
              <a:spcBef>
                <a:spcPts val="130"/>
              </a:spcBef>
              <a:tabLst>
                <a:tab pos="354965" algn="l"/>
              </a:tabLst>
            </a:pPr>
            <a:r>
              <a:rPr lang="en-US" sz="2800" dirty="0">
                <a:latin typeface="+mn-lt"/>
              </a:rPr>
              <a:t>W</a:t>
            </a:r>
            <a:r>
              <a:rPr sz="2800" dirty="0">
                <a:latin typeface="+mn-lt"/>
              </a:rPr>
              <a:t>e can formulate the optimization problem</a:t>
            </a:r>
            <a:r>
              <a:rPr lang="en-US" sz="2800" dirty="0">
                <a:latin typeface="+mn-lt"/>
              </a:rPr>
              <a:t> as</a:t>
            </a:r>
            <a:r>
              <a:rPr sz="2800" dirty="0">
                <a:latin typeface="+mn-lt"/>
              </a:rPr>
              <a:t>:</a:t>
            </a:r>
          </a:p>
        </p:txBody>
      </p:sp>
      <p:sp>
        <p:nvSpPr>
          <p:cNvPr id="11" name="object 11"/>
          <p:cNvSpPr/>
          <p:nvPr/>
        </p:nvSpPr>
        <p:spPr>
          <a:xfrm>
            <a:off x="2533650" y="2019301"/>
            <a:ext cx="5886450" cy="1671955"/>
          </a:xfrm>
          <a:custGeom>
            <a:avLst/>
            <a:gdLst/>
            <a:ahLst/>
            <a:cxnLst/>
            <a:rect l="l" t="t" r="r" b="b"/>
            <a:pathLst>
              <a:path w="5886450" h="1671954">
                <a:moveTo>
                  <a:pt x="0" y="1671701"/>
                </a:moveTo>
                <a:lnTo>
                  <a:pt x="5886450" y="1671701"/>
                </a:lnTo>
                <a:lnTo>
                  <a:pt x="5886450" y="0"/>
                </a:lnTo>
                <a:lnTo>
                  <a:pt x="0" y="0"/>
                </a:lnTo>
                <a:lnTo>
                  <a:pt x="0" y="1671701"/>
                </a:lnTo>
                <a:close/>
              </a:path>
            </a:pathLst>
          </a:custGeom>
          <a:ln w="254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15689" y="2511103"/>
            <a:ext cx="3640454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is</a:t>
            </a:r>
            <a:r>
              <a:rPr spc="-30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maximized</a:t>
            </a:r>
            <a:r>
              <a:rPr spc="-35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and</a:t>
            </a:r>
            <a:r>
              <a:rPr spc="-25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for</a:t>
            </a:r>
            <a:r>
              <a:rPr spc="-20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all</a:t>
            </a:r>
            <a:r>
              <a:rPr spc="-30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sz="2800" dirty="0">
                <a:highlight>
                  <a:srgbClr val="00FF00"/>
                </a:highlight>
                <a:latin typeface="Arial"/>
                <a:cs typeface="Arial"/>
              </a:rPr>
              <a:t>{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(</a:t>
            </a:r>
            <a:r>
              <a:rPr sz="2800" b="1" dirty="0">
                <a:highlight>
                  <a:srgbClr val="00FF00"/>
                </a:highlight>
                <a:latin typeface="Arial"/>
                <a:cs typeface="Arial"/>
              </a:rPr>
              <a:t>x</a:t>
            </a:r>
            <a:r>
              <a:rPr sz="2775" b="1" baseline="-21021" dirty="0">
                <a:highlight>
                  <a:srgbClr val="00FF00"/>
                </a:highlight>
                <a:latin typeface="Arial"/>
                <a:cs typeface="Arial"/>
              </a:rPr>
              <a:t>i</a:t>
            </a:r>
            <a:r>
              <a:rPr sz="2775" b="1" spc="330" baseline="-21021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sz="2800" spc="-10" dirty="0">
                <a:highlight>
                  <a:srgbClr val="00FF00"/>
                </a:highlight>
                <a:latin typeface="Arial"/>
                <a:cs typeface="Arial"/>
              </a:rPr>
              <a:t>,</a:t>
            </a:r>
            <a:r>
              <a:rPr sz="2950" i="1" spc="-10" dirty="0">
                <a:highlight>
                  <a:srgbClr val="00FF00"/>
                </a:highlight>
                <a:latin typeface="Arial"/>
                <a:cs typeface="Arial"/>
              </a:rPr>
              <a:t>y</a:t>
            </a:r>
            <a:r>
              <a:rPr sz="2925" i="1" spc="-15" baseline="-19943" dirty="0">
                <a:highlight>
                  <a:srgbClr val="00FF00"/>
                </a:highlight>
                <a:latin typeface="Arial"/>
                <a:cs typeface="Arial"/>
              </a:rPr>
              <a:t>i</a:t>
            </a:r>
            <a:r>
              <a:rPr sz="2800" spc="-10" dirty="0">
                <a:highlight>
                  <a:srgbClr val="00FF00"/>
                </a:highlight>
                <a:latin typeface="Arial"/>
                <a:cs typeface="Arial"/>
              </a:rPr>
              <a:t>)}</a:t>
            </a:r>
            <a:endParaRPr sz="2800" dirty="0">
              <a:highlight>
                <a:srgbClr val="00FF00"/>
              </a:highlight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05582" y="3104103"/>
            <a:ext cx="4984115" cy="112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>
              <a:spcBef>
                <a:spcPts val="95"/>
              </a:spcBef>
              <a:tabLst>
                <a:tab pos="2689225" algn="l"/>
                <a:tab pos="4163695" algn="l"/>
              </a:tabLst>
            </a:pPr>
            <a:r>
              <a:rPr b="1" dirty="0" err="1">
                <a:highlight>
                  <a:srgbClr val="00FFFF"/>
                </a:highlight>
                <a:latin typeface="Arial"/>
                <a:cs typeface="Arial"/>
              </a:rPr>
              <a:t>w</a:t>
            </a:r>
            <a:r>
              <a:rPr b="1" baseline="25462" dirty="0" err="1">
                <a:highlight>
                  <a:srgbClr val="00FFFF"/>
                </a:highlight>
                <a:latin typeface="Arial"/>
                <a:cs typeface="Arial"/>
              </a:rPr>
              <a:t>T</a:t>
            </a:r>
            <a:r>
              <a:rPr b="1" dirty="0" err="1">
                <a:highlight>
                  <a:srgbClr val="00FFFF"/>
                </a:highlight>
                <a:latin typeface="Arial"/>
                <a:cs typeface="Arial"/>
              </a:rPr>
              <a:t>x</a:t>
            </a:r>
            <a:r>
              <a:rPr b="1" baseline="-20833" dirty="0" err="1">
                <a:highlight>
                  <a:srgbClr val="00FFFF"/>
                </a:highlight>
                <a:latin typeface="Arial"/>
                <a:cs typeface="Arial"/>
              </a:rPr>
              <a:t>i</a:t>
            </a:r>
            <a:r>
              <a:rPr b="1" spc="240" baseline="-20833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+</a:t>
            </a:r>
            <a:r>
              <a:rPr spc="-15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sz="1900" i="1" dirty="0">
                <a:highlight>
                  <a:srgbClr val="00FFFF"/>
                </a:highlight>
                <a:latin typeface="Arial"/>
                <a:cs typeface="Arial"/>
              </a:rPr>
              <a:t>b</a:t>
            </a:r>
            <a:r>
              <a:rPr sz="1900" i="1" spc="-45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b="1" dirty="0">
                <a:highlight>
                  <a:srgbClr val="00FFFF"/>
                </a:highlight>
                <a:latin typeface="Arial"/>
                <a:cs typeface="Arial"/>
              </a:rPr>
              <a:t>≥</a:t>
            </a:r>
            <a:r>
              <a:rPr b="1" spc="-15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1</a:t>
            </a:r>
            <a:r>
              <a:rPr spc="-20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if</a:t>
            </a:r>
            <a:r>
              <a:rPr spc="-20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sz="1900" i="1" spc="-20" dirty="0">
                <a:highlight>
                  <a:srgbClr val="00FFFF"/>
                </a:highlight>
                <a:latin typeface="Arial"/>
                <a:cs typeface="Arial"/>
              </a:rPr>
              <a:t>y</a:t>
            </a:r>
            <a:r>
              <a:rPr sz="1875" i="1" spc="-30" baseline="-20000" dirty="0">
                <a:highlight>
                  <a:srgbClr val="00FFFF"/>
                </a:highlight>
                <a:latin typeface="Arial"/>
                <a:cs typeface="Arial"/>
              </a:rPr>
              <a:t>i</a:t>
            </a:r>
            <a:r>
              <a:rPr spc="-20" dirty="0">
                <a:highlight>
                  <a:srgbClr val="00FFFF"/>
                </a:highlight>
                <a:latin typeface="Arial"/>
                <a:cs typeface="Arial"/>
              </a:rPr>
              <a:t>=1;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	</a:t>
            </a:r>
            <a:r>
              <a:rPr b="1" dirty="0">
                <a:highlight>
                  <a:srgbClr val="00FFFF"/>
                </a:highlight>
                <a:latin typeface="Arial"/>
                <a:cs typeface="Arial"/>
              </a:rPr>
              <a:t>w</a:t>
            </a:r>
            <a:r>
              <a:rPr b="1" baseline="25462" dirty="0">
                <a:highlight>
                  <a:srgbClr val="00FFFF"/>
                </a:highlight>
                <a:latin typeface="Arial"/>
                <a:cs typeface="Arial"/>
              </a:rPr>
              <a:t>T</a:t>
            </a:r>
            <a:r>
              <a:rPr b="1" dirty="0">
                <a:highlight>
                  <a:srgbClr val="00FFFF"/>
                </a:highlight>
                <a:latin typeface="Arial"/>
                <a:cs typeface="Arial"/>
              </a:rPr>
              <a:t>x</a:t>
            </a:r>
            <a:r>
              <a:rPr b="1" baseline="-20833" dirty="0">
                <a:highlight>
                  <a:srgbClr val="00FFFF"/>
                </a:highlight>
                <a:latin typeface="Arial"/>
                <a:cs typeface="Arial"/>
              </a:rPr>
              <a:t>i</a:t>
            </a:r>
            <a:r>
              <a:rPr b="1" spc="217" baseline="-20833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+</a:t>
            </a:r>
            <a:r>
              <a:rPr spc="-20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sz="1900" i="1" dirty="0">
                <a:highlight>
                  <a:srgbClr val="00FFFF"/>
                </a:highlight>
                <a:latin typeface="Arial"/>
                <a:cs typeface="Arial"/>
              </a:rPr>
              <a:t>b</a:t>
            </a:r>
            <a:r>
              <a:rPr sz="1900" i="1" spc="-50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b="1" dirty="0">
                <a:highlight>
                  <a:srgbClr val="00FFFF"/>
                </a:highlight>
                <a:latin typeface="Arial"/>
                <a:cs typeface="Arial"/>
              </a:rPr>
              <a:t>≤</a:t>
            </a:r>
            <a:r>
              <a:rPr b="1" spc="-20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b="1" spc="-10" dirty="0">
                <a:highlight>
                  <a:srgbClr val="00FFFF"/>
                </a:highlight>
                <a:latin typeface="Arial"/>
                <a:cs typeface="Arial"/>
              </a:rPr>
              <a:t>-</a:t>
            </a:r>
            <a:r>
              <a:rPr spc="-50" dirty="0">
                <a:highlight>
                  <a:srgbClr val="00FFFF"/>
                </a:highlight>
                <a:latin typeface="Arial"/>
                <a:cs typeface="Arial"/>
              </a:rPr>
              <a:t>1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	if</a:t>
            </a:r>
            <a:r>
              <a:rPr spc="-25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sz="1900" i="1" dirty="0">
                <a:highlight>
                  <a:srgbClr val="00FFFF"/>
                </a:highlight>
                <a:latin typeface="Arial"/>
                <a:cs typeface="Arial"/>
              </a:rPr>
              <a:t>y</a:t>
            </a:r>
            <a:r>
              <a:rPr sz="1875" i="1" baseline="-20000" dirty="0">
                <a:highlight>
                  <a:srgbClr val="00FFFF"/>
                </a:highlight>
                <a:latin typeface="Arial"/>
                <a:cs typeface="Arial"/>
              </a:rPr>
              <a:t>i</a:t>
            </a:r>
            <a:r>
              <a:rPr sz="1875" i="1" spc="-52" baseline="-20000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=</a:t>
            </a:r>
            <a:r>
              <a:rPr spc="-25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spc="-10" dirty="0">
                <a:highlight>
                  <a:srgbClr val="00FFFF"/>
                </a:highlight>
                <a:latin typeface="Arial"/>
                <a:cs typeface="Arial"/>
              </a:rPr>
              <a:t>-</a:t>
            </a:r>
            <a:r>
              <a:rPr spc="-50" dirty="0">
                <a:highlight>
                  <a:srgbClr val="00FFFF"/>
                </a:highlight>
                <a:latin typeface="Arial"/>
                <a:cs typeface="Arial"/>
              </a:rPr>
              <a:t>1</a:t>
            </a:r>
            <a:endParaRPr dirty="0">
              <a:highlight>
                <a:srgbClr val="00FFFF"/>
              </a:highlight>
              <a:latin typeface="Arial"/>
              <a:cs typeface="Arial"/>
            </a:endParaRPr>
          </a:p>
          <a:p>
            <a:pPr>
              <a:spcBef>
                <a:spcPts val="1415"/>
              </a:spcBef>
            </a:pPr>
            <a:endParaRPr dirty="0">
              <a:latin typeface="Arial"/>
              <a:cs typeface="Arial"/>
            </a:endParaRPr>
          </a:p>
          <a:p>
            <a:pPr marL="25400"/>
            <a:r>
              <a:rPr sz="2400" dirty="0">
                <a:latin typeface="+mn-lt"/>
              </a:rPr>
              <a:t>A better formulation:</a:t>
            </a:r>
          </a:p>
        </p:txBody>
      </p:sp>
      <p:sp>
        <p:nvSpPr>
          <p:cNvPr id="14" name="object 14"/>
          <p:cNvSpPr/>
          <p:nvPr/>
        </p:nvSpPr>
        <p:spPr>
          <a:xfrm>
            <a:off x="3131604" y="2678078"/>
            <a:ext cx="329565" cy="327025"/>
          </a:xfrm>
          <a:custGeom>
            <a:avLst/>
            <a:gdLst/>
            <a:ahLst/>
            <a:cxnLst/>
            <a:rect l="l" t="t" r="r" b="b"/>
            <a:pathLst>
              <a:path w="329564" h="327025">
                <a:moveTo>
                  <a:pt x="57723" y="43494"/>
                </a:moveTo>
                <a:lnTo>
                  <a:pt x="57723" y="327026"/>
                </a:lnTo>
              </a:path>
              <a:path w="329564" h="327025">
                <a:moveTo>
                  <a:pt x="24408" y="43494"/>
                </a:moveTo>
                <a:lnTo>
                  <a:pt x="24408" y="327026"/>
                </a:lnTo>
              </a:path>
              <a:path w="329564" h="327025">
                <a:moveTo>
                  <a:pt x="304542" y="43494"/>
                </a:moveTo>
                <a:lnTo>
                  <a:pt x="304542" y="327026"/>
                </a:lnTo>
              </a:path>
              <a:path w="329564" h="327025">
                <a:moveTo>
                  <a:pt x="271227" y="43494"/>
                </a:moveTo>
                <a:lnTo>
                  <a:pt x="271227" y="327026"/>
                </a:lnTo>
              </a:path>
              <a:path w="329564" h="327025">
                <a:moveTo>
                  <a:pt x="0" y="0"/>
                </a:moveTo>
                <a:lnTo>
                  <a:pt x="328950" y="0"/>
                </a:lnTo>
              </a:path>
            </a:pathLst>
          </a:custGeom>
          <a:ln w="98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09043" y="2672853"/>
            <a:ext cx="184785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spcBef>
                <a:spcPts val="114"/>
              </a:spcBef>
            </a:pPr>
            <a:r>
              <a:rPr sz="1850" b="1" spc="-50" dirty="0">
                <a:latin typeface="Times New Roman"/>
                <a:cs typeface="Times New Roman"/>
              </a:rPr>
              <a:t>w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25090" y="2018804"/>
            <a:ext cx="2324735" cy="6299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>
              <a:spcBef>
                <a:spcPts val="215"/>
              </a:spcBef>
            </a:pPr>
            <a:r>
              <a:rPr dirty="0">
                <a:latin typeface="Arial"/>
                <a:cs typeface="Arial"/>
              </a:rPr>
              <a:t>Find</a:t>
            </a:r>
            <a:r>
              <a:rPr spc="-2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z="1900" i="1" dirty="0">
                <a:latin typeface="Arial"/>
                <a:cs typeface="Arial"/>
              </a:rPr>
              <a:t>b</a:t>
            </a:r>
            <a:r>
              <a:rPr sz="1900" i="1"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such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that</a:t>
            </a:r>
            <a:endParaRPr>
              <a:latin typeface="Arial"/>
              <a:cs typeface="Arial"/>
            </a:endParaRPr>
          </a:p>
          <a:p>
            <a:pPr marL="615315">
              <a:spcBef>
                <a:spcPts val="135"/>
              </a:spcBef>
            </a:pPr>
            <a:r>
              <a:rPr sz="1850" spc="-50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9325" y="2474680"/>
            <a:ext cx="347345" cy="3257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950" i="1" dirty="0">
                <a:latin typeface="Symbol"/>
                <a:cs typeface="Symbol"/>
              </a:rPr>
              <a:t>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Symbol"/>
                <a:cs typeface="Symbol"/>
              </a:rPr>
              <a:t></a:t>
            </a:r>
            <a:endParaRPr sz="1850" dirty="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71750" y="4295711"/>
            <a:ext cx="7709934" cy="1386918"/>
          </a:xfrm>
          <a:prstGeom prst="rect">
            <a:avLst/>
          </a:prstGeom>
          <a:ln w="25400">
            <a:solidFill>
              <a:srgbClr val="008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1440">
              <a:spcBef>
                <a:spcPts val="215"/>
              </a:spcBef>
            </a:pPr>
            <a:r>
              <a:rPr dirty="0">
                <a:latin typeface="Arial"/>
                <a:cs typeface="Arial"/>
              </a:rPr>
              <a:t>Find</a:t>
            </a:r>
            <a:r>
              <a:rPr spc="-2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z="1900" i="1" dirty="0">
                <a:latin typeface="Arial"/>
                <a:cs typeface="Arial"/>
              </a:rPr>
              <a:t>b</a:t>
            </a:r>
            <a:r>
              <a:rPr sz="1900" i="1"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such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that</a:t>
            </a:r>
            <a:endParaRPr dirty="0">
              <a:latin typeface="Arial"/>
              <a:cs typeface="Arial"/>
            </a:endParaRPr>
          </a:p>
          <a:p>
            <a:pPr marL="91440">
              <a:spcBef>
                <a:spcPts val="1480"/>
              </a:spcBef>
              <a:tabLst>
                <a:tab pos="1635760" algn="l"/>
              </a:tabLst>
            </a:pPr>
            <a:r>
              <a:rPr lang="en-US" b="1" dirty="0">
                <a:highlight>
                  <a:srgbClr val="00FF00"/>
                </a:highlight>
                <a:latin typeface="Arial"/>
                <a:cs typeface="Arial"/>
              </a:rPr>
              <a:t>||</a:t>
            </a:r>
            <a:r>
              <a:rPr b="1" spc="-25" dirty="0">
                <a:highlight>
                  <a:srgbClr val="00FF00"/>
                </a:highlight>
                <a:latin typeface="Arial"/>
                <a:cs typeface="Arial"/>
              </a:rPr>
              <a:t>w</a:t>
            </a:r>
            <a:r>
              <a:rPr lang="en-US" b="1" spc="-25" dirty="0">
                <a:highlight>
                  <a:srgbClr val="00FF00"/>
                </a:highlight>
                <a:latin typeface="Arial"/>
                <a:cs typeface="Arial"/>
              </a:rPr>
              <a:t>|| 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is</a:t>
            </a:r>
            <a:r>
              <a:rPr spc="-20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minimized</a:t>
            </a:r>
            <a:r>
              <a:rPr spc="-25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and</a:t>
            </a:r>
            <a:r>
              <a:rPr spc="-15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for</a:t>
            </a:r>
            <a:r>
              <a:rPr spc="-10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sz="2800" dirty="0">
                <a:highlight>
                  <a:srgbClr val="00FF00"/>
                </a:highlight>
                <a:latin typeface="Arial"/>
                <a:cs typeface="Arial"/>
              </a:rPr>
              <a:t>{</a:t>
            </a:r>
            <a:r>
              <a:rPr dirty="0">
                <a:highlight>
                  <a:srgbClr val="00FF00"/>
                </a:highlight>
                <a:latin typeface="Arial"/>
                <a:cs typeface="Arial"/>
              </a:rPr>
              <a:t>(</a:t>
            </a:r>
            <a:r>
              <a:rPr sz="2800" b="1" dirty="0">
                <a:highlight>
                  <a:srgbClr val="00FF00"/>
                </a:highlight>
                <a:latin typeface="Arial"/>
                <a:cs typeface="Arial"/>
              </a:rPr>
              <a:t>x</a:t>
            </a:r>
            <a:r>
              <a:rPr sz="2775" b="1" baseline="-21021" dirty="0">
                <a:highlight>
                  <a:srgbClr val="00FF00"/>
                </a:highlight>
                <a:latin typeface="Arial"/>
                <a:cs typeface="Arial"/>
              </a:rPr>
              <a:t>i</a:t>
            </a:r>
            <a:r>
              <a:rPr sz="2775" b="1" spc="352" baseline="-21021" dirty="0">
                <a:highlight>
                  <a:srgbClr val="00FF00"/>
                </a:highlight>
                <a:latin typeface="Arial"/>
                <a:cs typeface="Arial"/>
              </a:rPr>
              <a:t> </a:t>
            </a:r>
            <a:r>
              <a:rPr sz="2800" spc="-10" dirty="0">
                <a:highlight>
                  <a:srgbClr val="00FF00"/>
                </a:highlight>
                <a:latin typeface="Arial"/>
                <a:cs typeface="Arial"/>
              </a:rPr>
              <a:t>,</a:t>
            </a:r>
            <a:r>
              <a:rPr sz="2950" i="1" spc="-10" dirty="0" err="1">
                <a:highlight>
                  <a:srgbClr val="00FF00"/>
                </a:highlight>
                <a:latin typeface="Arial"/>
                <a:cs typeface="Arial"/>
              </a:rPr>
              <a:t>y</a:t>
            </a:r>
            <a:r>
              <a:rPr sz="2925" i="1" spc="-15" baseline="-19943" dirty="0" err="1">
                <a:highlight>
                  <a:srgbClr val="00FF00"/>
                </a:highlight>
                <a:latin typeface="Arial"/>
                <a:cs typeface="Arial"/>
              </a:rPr>
              <a:t>i</a:t>
            </a:r>
            <a:r>
              <a:rPr sz="2800" spc="-10" dirty="0">
                <a:highlight>
                  <a:srgbClr val="00FF00"/>
                </a:highlight>
                <a:latin typeface="Arial"/>
                <a:cs typeface="Arial"/>
              </a:rPr>
              <a:t>)}</a:t>
            </a:r>
            <a:endParaRPr dirty="0">
              <a:highlight>
                <a:srgbClr val="00FF00"/>
              </a:highlight>
              <a:latin typeface="Arial"/>
              <a:cs typeface="Arial"/>
            </a:endParaRPr>
          </a:p>
          <a:p>
            <a:pPr marL="90805">
              <a:spcBef>
                <a:spcPts val="980"/>
              </a:spcBef>
            </a:pPr>
            <a:r>
              <a:rPr sz="1900" i="1" dirty="0">
                <a:highlight>
                  <a:srgbClr val="00FFFF"/>
                </a:highlight>
                <a:latin typeface="Arial"/>
                <a:cs typeface="Arial"/>
              </a:rPr>
              <a:t>y</a:t>
            </a:r>
            <a:r>
              <a:rPr sz="1875" i="1" baseline="-20000" dirty="0">
                <a:highlight>
                  <a:srgbClr val="00FFFF"/>
                </a:highlight>
                <a:latin typeface="Arial"/>
                <a:cs typeface="Arial"/>
              </a:rPr>
              <a:t>i</a:t>
            </a:r>
            <a:r>
              <a:rPr sz="1875" i="1" spc="165" baseline="-20000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(</a:t>
            </a:r>
            <a:r>
              <a:rPr b="1" dirty="0">
                <a:highlight>
                  <a:srgbClr val="00FFFF"/>
                </a:highlight>
                <a:latin typeface="Arial"/>
                <a:cs typeface="Arial"/>
              </a:rPr>
              <a:t>w</a:t>
            </a:r>
            <a:r>
              <a:rPr b="1" baseline="25462" dirty="0">
                <a:highlight>
                  <a:srgbClr val="00FFFF"/>
                </a:highlight>
                <a:latin typeface="Arial"/>
                <a:cs typeface="Arial"/>
              </a:rPr>
              <a:t>T</a:t>
            </a:r>
            <a:r>
              <a:rPr b="1" dirty="0">
                <a:highlight>
                  <a:srgbClr val="00FFFF"/>
                </a:highlight>
                <a:latin typeface="Arial"/>
                <a:cs typeface="Arial"/>
              </a:rPr>
              <a:t>x</a:t>
            </a:r>
            <a:r>
              <a:rPr b="1" baseline="-20833" dirty="0">
                <a:highlight>
                  <a:srgbClr val="00FFFF"/>
                </a:highlight>
                <a:latin typeface="Arial"/>
                <a:cs typeface="Arial"/>
              </a:rPr>
              <a:t>i</a:t>
            </a:r>
            <a:r>
              <a:rPr b="1" spc="217" baseline="-20833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+</a:t>
            </a:r>
            <a:r>
              <a:rPr spc="-35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sz="1900" i="1" dirty="0">
                <a:highlight>
                  <a:srgbClr val="00FFFF"/>
                </a:highlight>
                <a:latin typeface="Arial"/>
                <a:cs typeface="Arial"/>
              </a:rPr>
              <a:t>b</a:t>
            </a:r>
            <a:r>
              <a:rPr dirty="0">
                <a:highlight>
                  <a:srgbClr val="00FFFF"/>
                </a:highlight>
                <a:latin typeface="Arial"/>
                <a:cs typeface="Arial"/>
              </a:rPr>
              <a:t>)</a:t>
            </a:r>
            <a:r>
              <a:rPr spc="-40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b="1" dirty="0">
                <a:highlight>
                  <a:srgbClr val="00FFFF"/>
                </a:highlight>
                <a:latin typeface="Arial"/>
                <a:cs typeface="Arial"/>
              </a:rPr>
              <a:t>≥</a:t>
            </a:r>
            <a:r>
              <a:rPr b="1" spc="-30" dirty="0">
                <a:highlight>
                  <a:srgbClr val="00FFFF"/>
                </a:highlight>
                <a:latin typeface="Arial"/>
                <a:cs typeface="Arial"/>
              </a:rPr>
              <a:t> </a:t>
            </a:r>
            <a:r>
              <a:rPr spc="-50" dirty="0">
                <a:highlight>
                  <a:srgbClr val="00FFFF"/>
                </a:highlight>
                <a:latin typeface="Arial"/>
                <a:cs typeface="Arial"/>
              </a:rPr>
              <a:t>1</a:t>
            </a:r>
            <a:endParaRPr dirty="0">
              <a:highlight>
                <a:srgbClr val="00FFFF"/>
              </a:highlight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D3EC26-8542-3DE1-13EE-EC5FF44B66E9}"/>
              </a:ext>
            </a:extLst>
          </p:cNvPr>
          <p:cNvSpPr txBox="1"/>
          <p:nvPr/>
        </p:nvSpPr>
        <p:spPr>
          <a:xfrm>
            <a:off x="651641" y="5686919"/>
            <a:ext cx="11540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17475">
              <a:spcBef>
                <a:spcPts val="555"/>
              </a:spcBef>
              <a:tabLst>
                <a:tab pos="355600" algn="l"/>
              </a:tabLst>
            </a:pPr>
            <a:r>
              <a:rPr lang="en-US" sz="2400" dirty="0">
                <a:latin typeface="+mn-lt"/>
              </a:rPr>
              <a:t>We can formulate a quadratic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optimization</a:t>
            </a:r>
            <a:r>
              <a:rPr lang="en-US" sz="2400" dirty="0">
                <a:latin typeface="+mn-lt"/>
              </a:rPr>
              <a:t> problem to maximize a quadratic function of some real-valued variables subject to linear constraints which can be solved in many ways.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CFD80028-817F-AEEC-0310-773F4613A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77" y="4134681"/>
            <a:ext cx="5082474" cy="272331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2290" y="165367"/>
            <a:ext cx="8860220" cy="757771"/>
          </a:xfrm>
          <a:prstGeom prst="rect">
            <a:avLst/>
          </a:prstGeom>
        </p:spPr>
        <p:txBody>
          <a:bodyPr vert="horz" wrap="square" lIns="0" tIns="79882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61235" algn="ctr">
              <a:lnSpc>
                <a:spcPct val="100000"/>
              </a:lnSpc>
              <a:spcBef>
                <a:spcPts val="95"/>
              </a:spcBef>
            </a:pPr>
            <a:r>
              <a:rPr dirty="0"/>
              <a:t>Non-linear SVMs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9427" y="1489054"/>
            <a:ext cx="7462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lang="en-US" sz="2400" dirty="0">
                <a:latin typeface="+mn-lt"/>
              </a:rPr>
              <a:t>Data is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not linearly </a:t>
            </a:r>
            <a:r>
              <a:rPr lang="en-US" sz="2400" dirty="0">
                <a:latin typeface="+mn-lt"/>
              </a:rPr>
              <a:t>separable:</a:t>
            </a:r>
            <a:endParaRPr sz="2400" dirty="0">
              <a:latin typeface="+mn-l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9427" y="3932184"/>
            <a:ext cx="10059030" cy="33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490"/>
              </a:lnSpc>
              <a:spcBef>
                <a:spcPts val="100"/>
              </a:spcBef>
              <a:tabLst>
                <a:tab pos="380365" algn="l"/>
              </a:tabLst>
            </a:pPr>
            <a:r>
              <a:rPr lang="en-US" sz="2400" dirty="0">
                <a:latin typeface="+mn-lt"/>
              </a:rPr>
              <a:t>Solution: </a:t>
            </a:r>
            <a:r>
              <a:rPr sz="2400" dirty="0">
                <a:solidFill>
                  <a:srgbClr val="FF0000"/>
                </a:solidFill>
                <a:latin typeface="+mn-lt"/>
              </a:rPr>
              <a:t>mapping</a:t>
            </a:r>
            <a:r>
              <a:rPr sz="2400" dirty="0">
                <a:latin typeface="+mn-lt"/>
              </a:rPr>
              <a:t> data to a </a:t>
            </a:r>
            <a:r>
              <a:rPr lang="en-US" sz="2400" dirty="0">
                <a:latin typeface="+mn-lt"/>
              </a:rPr>
              <a:t>new feature space that data are linearly separable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6B261B5-7B7D-DDFF-55E8-AF230F94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314" y="2413169"/>
            <a:ext cx="4745668" cy="99520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7F20C1F-910C-97C4-E9AA-E66920BEA990}"/>
              </a:ext>
            </a:extLst>
          </p:cNvPr>
          <p:cNvSpPr txBox="1"/>
          <p:nvPr/>
        </p:nvSpPr>
        <p:spPr>
          <a:xfrm>
            <a:off x="4327609" y="4099441"/>
            <a:ext cx="80958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spc="-37" baseline="-16081" dirty="0">
                <a:latin typeface="Arial"/>
                <a:cs typeface="Arial"/>
              </a:rPr>
              <a:t>x</a:t>
            </a:r>
            <a:r>
              <a:rPr lang="en-US" sz="1400" i="1" spc="-25" dirty="0">
                <a:latin typeface="Arial"/>
                <a:cs typeface="Arial"/>
              </a:rPr>
              <a:t>2</a:t>
            </a:r>
            <a:endParaRPr lang="en-US" sz="3200" dirty="0"/>
          </a:p>
        </p:txBody>
      </p:sp>
      <p:graphicFrame>
        <p:nvGraphicFramePr>
          <p:cNvPr id="2" name="Object 17">
            <a:extLst>
              <a:ext uri="{FF2B5EF4-FFF2-40B4-BE49-F238E27FC236}">
                <a16:creationId xmlns:a16="http://schemas.microsoft.com/office/drawing/2014/main" id="{A5DED909-F479-B331-7C6F-AD5DF4DF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30631" y="5893324"/>
          <a:ext cx="22796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41200" progId="Equation.3">
                  <p:embed/>
                </p:oleObj>
              </mc:Choice>
              <mc:Fallback>
                <p:oleObj name="Equation" r:id="rId4" imgW="787320" imgH="241200" progId="Equation.3">
                  <p:embed/>
                  <p:pic>
                    <p:nvPicPr>
                      <p:cNvPr id="2" name="Object 17">
                        <a:extLst>
                          <a:ext uri="{FF2B5EF4-FFF2-40B4-BE49-F238E27FC236}">
                            <a16:creationId xmlns:a16="http://schemas.microsoft.com/office/drawing/2014/main" id="{A5DED909-F479-B331-7C6F-AD5DF4DFD3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0631" y="5893324"/>
                        <a:ext cx="22796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070">
            <a:extLst>
              <a:ext uri="{FF2B5EF4-FFF2-40B4-BE49-F238E27FC236}">
                <a16:creationId xmlns:a16="http://schemas.microsoft.com/office/drawing/2014/main" id="{DFA442B6-0D76-303D-479E-468EE0548EB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241201" y="5127374"/>
          <a:ext cx="2743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3880" imgH="241200" progId="Equation.3">
                  <p:embed/>
                </p:oleObj>
              </mc:Choice>
              <mc:Fallback>
                <p:oleObj name="Equation" r:id="rId6" imgW="1523880" imgH="241200" progId="Equation.3">
                  <p:embed/>
                  <p:pic>
                    <p:nvPicPr>
                      <p:cNvPr id="3" name="Object 2070">
                        <a:extLst>
                          <a:ext uri="{FF2B5EF4-FFF2-40B4-BE49-F238E27FC236}">
                            <a16:creationId xmlns:a16="http://schemas.microsoft.com/office/drawing/2014/main" id="{DFA442B6-0D76-303D-479E-468EE0548E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1201" y="5127374"/>
                        <a:ext cx="2743200" cy="4349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866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C389C12-15EA-61BB-D880-B54BE84D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9" y="2245255"/>
            <a:ext cx="10641269" cy="424127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7744" y="258605"/>
            <a:ext cx="12002814" cy="689291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40075" algn="l"/>
              </a:tabLst>
            </a:pPr>
            <a:r>
              <a:rPr dirty="0"/>
              <a:t>Non-linear SVM:</a:t>
            </a:r>
            <a:r>
              <a:rPr lang="en-US" dirty="0"/>
              <a:t> Mapping into New </a:t>
            </a:r>
            <a:r>
              <a:rPr dirty="0"/>
              <a:t>Feature spaces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2059940" y="1241553"/>
            <a:ext cx="8439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355600" algn="l"/>
                <a:tab pos="2214245" algn="l"/>
              </a:tabLst>
            </a:pPr>
            <a:r>
              <a:rPr lang="en-US" sz="2400" dirty="0">
                <a:latin typeface="+mn-lt"/>
              </a:rPr>
              <a:t>The </a:t>
            </a:r>
            <a:r>
              <a:rPr sz="2400" dirty="0">
                <a:latin typeface="+mn-lt"/>
              </a:rPr>
              <a:t>original feature space can always be mapped to some </a:t>
            </a:r>
            <a:r>
              <a:rPr sz="2400" dirty="0">
                <a:solidFill>
                  <a:srgbClr val="FF0000"/>
                </a:solidFill>
                <a:latin typeface="+mn-lt"/>
              </a:rPr>
              <a:t>higher-dimensional</a:t>
            </a:r>
            <a:r>
              <a:rPr sz="2400" dirty="0">
                <a:latin typeface="+mn-lt"/>
              </a:rPr>
              <a:t> feature space </a:t>
            </a:r>
            <a:r>
              <a:rPr lang="en-US" sz="2400" dirty="0">
                <a:latin typeface="+mn-lt"/>
              </a:rPr>
              <a:t>(using function called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Kernel</a:t>
            </a:r>
            <a:r>
              <a:rPr lang="en-US" sz="2400" dirty="0">
                <a:latin typeface="+mn-lt"/>
              </a:rPr>
              <a:t> functions) </a:t>
            </a:r>
            <a:r>
              <a:rPr sz="2400" dirty="0">
                <a:latin typeface="+mn-lt"/>
              </a:rPr>
              <a:t>where the training set is </a:t>
            </a:r>
            <a:r>
              <a:rPr sz="2400" dirty="0">
                <a:solidFill>
                  <a:srgbClr val="FF0000"/>
                </a:solidFill>
                <a:latin typeface="+mn-lt"/>
              </a:rPr>
              <a:t>separable</a:t>
            </a:r>
            <a:r>
              <a:rPr sz="2400" dirty="0">
                <a:latin typeface="+mn-lt"/>
              </a:rPr>
              <a:t>:</a:t>
            </a:r>
          </a:p>
        </p:txBody>
      </p:sp>
      <p:pic>
        <p:nvPicPr>
          <p:cNvPr id="2" name="Picture 59">
            <a:extLst>
              <a:ext uri="{FF2B5EF4-FFF2-40B4-BE49-F238E27FC236}">
                <a16:creationId xmlns:a16="http://schemas.microsoft.com/office/drawing/2014/main" id="{DF11C521-DBFF-253E-FD87-1E9DB1EA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38" y="5856890"/>
            <a:ext cx="5029200" cy="9239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10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38387</TotalTime>
  <Words>4292</Words>
  <Application>Microsoft Office PowerPoint</Application>
  <PresentationFormat>Widescreen</PresentationFormat>
  <Paragraphs>778</Paragraphs>
  <Slides>64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64</vt:i4>
      </vt:variant>
    </vt:vector>
  </HeadingPairs>
  <TitlesOfParts>
    <vt:vector size="88" baseType="lpstr">
      <vt:lpstr>ＭＳ Ｐゴシック</vt:lpstr>
      <vt:lpstr>新細明體</vt:lpstr>
      <vt:lpstr>Aptos</vt:lpstr>
      <vt:lpstr>Aptos Narrow</vt:lpstr>
      <vt:lpstr>Arial</vt:lpstr>
      <vt:lpstr>Arial MT</vt:lpstr>
      <vt:lpstr>Calibri</vt:lpstr>
      <vt:lpstr>Calibri (Body)</vt:lpstr>
      <vt:lpstr>Calibri Light</vt:lpstr>
      <vt:lpstr>Cambria Math</vt:lpstr>
      <vt:lpstr>Courier New</vt:lpstr>
      <vt:lpstr>Gothic</vt:lpstr>
      <vt:lpstr>Helvetica</vt:lpstr>
      <vt:lpstr>Symbol</vt:lpstr>
      <vt:lpstr>Tahoma</vt:lpstr>
      <vt:lpstr>Tekton Pro</vt:lpstr>
      <vt:lpstr>Times New Roman</vt:lpstr>
      <vt:lpstr>Trebuchet MS</vt:lpstr>
      <vt:lpstr>Wingdings</vt:lpstr>
      <vt:lpstr>Office Theme</vt:lpstr>
      <vt:lpstr>Equation</vt:lpstr>
      <vt:lpstr>PBrush</vt:lpstr>
      <vt:lpstr>Chart</vt:lpstr>
      <vt:lpstr>Visio</vt:lpstr>
      <vt:lpstr>Data Science Engineering Methods and Tools   Lecture 12</vt:lpstr>
      <vt:lpstr>Support Vector Machine (SVM)</vt:lpstr>
      <vt:lpstr>Selection of Separating Hyperplane</vt:lpstr>
      <vt:lpstr>Maximizing the Margin</vt:lpstr>
      <vt:lpstr>Support Vectors</vt:lpstr>
      <vt:lpstr>PowerPoint Presentation</vt:lpstr>
      <vt:lpstr>Training SVM</vt:lpstr>
      <vt:lpstr>Non-linear SVMs</vt:lpstr>
      <vt:lpstr>Non-linear SVM: Mapping into New Feature spaces</vt:lpstr>
      <vt:lpstr>Examples of Kernel Functions</vt:lpstr>
      <vt:lpstr>SVM</vt:lpstr>
      <vt:lpstr>Multi‐Class Classification - Sequential</vt:lpstr>
      <vt:lpstr>Multi‐Class Classification - Parallel</vt:lpstr>
      <vt:lpstr>Parallel vs Sequential Processing</vt:lpstr>
      <vt:lpstr>Parallel Processing in Big Data</vt:lpstr>
      <vt:lpstr>MapReduce</vt:lpstr>
      <vt:lpstr>MapReduce Steps</vt:lpstr>
      <vt:lpstr>Map-reduce - Example</vt:lpstr>
      <vt:lpstr>Distributed Execution Overview </vt:lpstr>
      <vt:lpstr>PowerPoint Presentation</vt:lpstr>
      <vt:lpstr>Spark</vt:lpstr>
      <vt:lpstr>Machine Learning Models- Recap</vt:lpstr>
      <vt:lpstr>Decision Tree - Supervised</vt:lpstr>
      <vt:lpstr>Overfitting</vt:lpstr>
      <vt:lpstr>Decision Tree Overfitting- Example</vt:lpstr>
      <vt:lpstr>Avoid overfitting in Dtree</vt:lpstr>
      <vt:lpstr>Linear Regression - Supervised</vt:lpstr>
      <vt:lpstr>Underfitting</vt:lpstr>
      <vt:lpstr>PowerPoint Presentation</vt:lpstr>
      <vt:lpstr>PowerPoint Presentation</vt:lpstr>
      <vt:lpstr>K-means Iterations - Example</vt:lpstr>
      <vt:lpstr>Greedy Algorithms - Local Optimum</vt:lpstr>
      <vt:lpstr>Hierarchical Clustering - Distance Types</vt:lpstr>
      <vt:lpstr>Bottom-up Hierarchical Clustering(Agglomerative)</vt:lpstr>
      <vt:lpstr>KNN Algorithm - Supervised</vt:lpstr>
      <vt:lpstr>3-NN </vt:lpstr>
      <vt:lpstr>Association Rule Mining - Unsupervised</vt:lpstr>
      <vt:lpstr>Apriori Principle</vt:lpstr>
      <vt:lpstr>Frequent Itemsets using Apriori</vt:lpstr>
      <vt:lpstr>Ensembles- Supervised - Random Forests </vt:lpstr>
      <vt:lpstr>Random Forest using Majority Vote </vt:lpstr>
      <vt:lpstr>Boosting</vt:lpstr>
      <vt:lpstr>Stacking (Super Learner)</vt:lpstr>
      <vt:lpstr>Prediction on Test Data</vt:lpstr>
      <vt:lpstr>Naive Bayes  - Supervised</vt:lpstr>
      <vt:lpstr>Example - Training</vt:lpstr>
      <vt:lpstr>Example – Predicting</vt:lpstr>
      <vt:lpstr>Markov Chain</vt:lpstr>
      <vt:lpstr>Markov Chain Inference - Example</vt:lpstr>
      <vt:lpstr>Markov-Decision Process in  Reinforcement  Learning </vt:lpstr>
      <vt:lpstr>Dimensionality Reduction </vt:lpstr>
      <vt:lpstr>Feature Selection</vt:lpstr>
      <vt:lpstr>Subset Selection in Wrapper - Forward</vt:lpstr>
      <vt:lpstr>Feature Extraction - PCA vs LDA</vt:lpstr>
      <vt:lpstr>Feedforward Neural Networks - Supervised</vt:lpstr>
      <vt:lpstr>Training Neural Network</vt:lpstr>
      <vt:lpstr>CNN - Supervised</vt:lpstr>
      <vt:lpstr>PowerPoint Presentation</vt:lpstr>
      <vt:lpstr>PowerPoint Presentation</vt:lpstr>
      <vt:lpstr>PowerPoint Presentation</vt:lpstr>
      <vt:lpstr>Encoder Decoder - Translation Example</vt:lpstr>
      <vt:lpstr>Transfer Learning  - Model Fine-tuning</vt:lpstr>
      <vt:lpstr>Zero-shot Learning </vt:lpstr>
      <vt:lpstr>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701</cp:revision>
  <dcterms:created xsi:type="dcterms:W3CDTF">2023-12-26T07:54:20Z</dcterms:created>
  <dcterms:modified xsi:type="dcterms:W3CDTF">2024-04-10T08:47:47Z</dcterms:modified>
</cp:coreProperties>
</file>